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8288000" cy="10287000"/>
  <p:notesSz cx="6858000" cy="9144000"/>
  <p:embeddedFontLst>
    <p:embeddedFont>
      <p:font typeface="League Spartan" panose="020B0604020202020204" charset="0"/>
      <p:regular r:id="rId36"/>
    </p:embeddedFont>
    <p:embeddedFont>
      <p:font typeface="Poppins" panose="00000500000000000000" pitchFamily="2" charset="0"/>
      <p:regular r:id="rId37"/>
    </p:embeddedFont>
    <p:embeddedFont>
      <p:font typeface="Poppins 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12808" b="-1859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846692" y="2019876"/>
            <a:ext cx="8594616" cy="6497539"/>
            <a:chOff x="0" y="0"/>
            <a:chExt cx="2263603" cy="1711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63603" cy="1711286"/>
            </a:xfrm>
            <a:custGeom>
              <a:avLst/>
              <a:gdLst/>
              <a:ahLst/>
              <a:cxnLst/>
              <a:rect l="l" t="t" r="r" b="b"/>
              <a:pathLst>
                <a:path w="2263603" h="1711286">
                  <a:moveTo>
                    <a:pt x="45940" y="0"/>
                  </a:moveTo>
                  <a:lnTo>
                    <a:pt x="2217662" y="0"/>
                  </a:lnTo>
                  <a:cubicBezTo>
                    <a:pt x="2229846" y="0"/>
                    <a:pt x="2241532" y="4840"/>
                    <a:pt x="2250147" y="13456"/>
                  </a:cubicBezTo>
                  <a:cubicBezTo>
                    <a:pt x="2258763" y="22071"/>
                    <a:pt x="2263603" y="33756"/>
                    <a:pt x="2263603" y="45940"/>
                  </a:cubicBezTo>
                  <a:lnTo>
                    <a:pt x="2263603" y="1665346"/>
                  </a:lnTo>
                  <a:cubicBezTo>
                    <a:pt x="2263603" y="1690718"/>
                    <a:pt x="2243034" y="1711286"/>
                    <a:pt x="2217662" y="1711286"/>
                  </a:cubicBezTo>
                  <a:lnTo>
                    <a:pt x="45940" y="1711286"/>
                  </a:lnTo>
                  <a:cubicBezTo>
                    <a:pt x="33756" y="1711286"/>
                    <a:pt x="22071" y="1706446"/>
                    <a:pt x="13456" y="1697830"/>
                  </a:cubicBezTo>
                  <a:cubicBezTo>
                    <a:pt x="4840" y="1689215"/>
                    <a:pt x="0" y="1677530"/>
                    <a:pt x="0" y="1665346"/>
                  </a:cubicBezTo>
                  <a:lnTo>
                    <a:pt x="0" y="45940"/>
                  </a:lnTo>
                  <a:cubicBezTo>
                    <a:pt x="0" y="33756"/>
                    <a:pt x="4840" y="22071"/>
                    <a:pt x="13456" y="13456"/>
                  </a:cubicBezTo>
                  <a:cubicBezTo>
                    <a:pt x="22071" y="4840"/>
                    <a:pt x="33756" y="0"/>
                    <a:pt x="45940" y="0"/>
                  </a:cubicBezTo>
                  <a:close/>
                </a:path>
              </a:pathLst>
            </a:custGeom>
            <a:solidFill>
              <a:srgbClr val="F932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263603" cy="1739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0"/>
            <a:ext cx="4909409" cy="5613669"/>
          </a:xfrm>
          <a:custGeom>
            <a:avLst/>
            <a:gdLst/>
            <a:ahLst/>
            <a:cxnLst/>
            <a:rect l="l" t="t" r="r" b="b"/>
            <a:pathLst>
              <a:path w="4909409" h="5613669">
                <a:moveTo>
                  <a:pt x="0" y="0"/>
                </a:moveTo>
                <a:lnTo>
                  <a:pt x="4909409" y="0"/>
                </a:lnTo>
                <a:lnTo>
                  <a:pt x="4909409" y="5613669"/>
                </a:lnTo>
                <a:lnTo>
                  <a:pt x="0" y="56136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4088831" y="5485455"/>
            <a:ext cx="4199169" cy="4801545"/>
          </a:xfrm>
          <a:custGeom>
            <a:avLst/>
            <a:gdLst/>
            <a:ahLst/>
            <a:cxnLst/>
            <a:rect l="l" t="t" r="r" b="b"/>
            <a:pathLst>
              <a:path w="4199169" h="4801545">
                <a:moveTo>
                  <a:pt x="4199169" y="4801545"/>
                </a:moveTo>
                <a:lnTo>
                  <a:pt x="0" y="4801545"/>
                </a:lnTo>
                <a:lnTo>
                  <a:pt x="0" y="0"/>
                </a:lnTo>
                <a:lnTo>
                  <a:pt x="4199169" y="0"/>
                </a:lnTo>
                <a:lnTo>
                  <a:pt x="4199169" y="480154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6270" y="3979783"/>
            <a:ext cx="8115460" cy="210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0"/>
              </a:lnSpc>
              <a:spcBef>
                <a:spcPct val="0"/>
              </a:spcBef>
            </a:pPr>
            <a:r>
              <a:rPr lang="en-US" sz="6064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TEKNIS APLIKASI SPMB SD ONLINE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59419" y="6141274"/>
            <a:ext cx="8115460" cy="160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9"/>
              </a:lnSpc>
              <a:spcBef>
                <a:spcPct val="0"/>
              </a:spcBef>
            </a:pPr>
            <a:r>
              <a:rPr lang="en-US" sz="4471" b="1" spc="152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Dinas Pendidikan </a:t>
            </a:r>
            <a:r>
              <a:rPr lang="en-US" sz="4471" b="1" spc="152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Kabupaten</a:t>
            </a:r>
            <a:r>
              <a:rPr lang="en-US" sz="4471" b="1" spc="152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471" b="1" spc="152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Bondowoso</a:t>
            </a:r>
            <a:endParaRPr lang="en-US" sz="4471" b="1" spc="152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3AE985-6A60-A16F-A938-49D79743F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49" y="2308475"/>
            <a:ext cx="1066800" cy="1211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5807100" y="3753617"/>
            <a:ext cx="744151" cy="501163"/>
          </a:xfrm>
          <a:custGeom>
            <a:avLst/>
            <a:gdLst/>
            <a:ahLst/>
            <a:cxnLst/>
            <a:rect l="l" t="t" r="r" b="b"/>
            <a:pathLst>
              <a:path w="744151" h="501163">
                <a:moveTo>
                  <a:pt x="0" y="0"/>
                </a:moveTo>
                <a:lnTo>
                  <a:pt x="744151" y="0"/>
                </a:lnTo>
                <a:lnTo>
                  <a:pt x="744151" y="501163"/>
                </a:lnTo>
                <a:lnTo>
                  <a:pt x="0" y="5011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7856" y="1249927"/>
            <a:ext cx="569215" cy="889398"/>
          </a:xfrm>
          <a:custGeom>
            <a:avLst/>
            <a:gdLst/>
            <a:ahLst/>
            <a:cxnLst/>
            <a:rect l="l" t="t" r="r" b="b"/>
            <a:pathLst>
              <a:path w="569215" h="889398">
                <a:moveTo>
                  <a:pt x="0" y="0"/>
                </a:moveTo>
                <a:lnTo>
                  <a:pt x="569215" y="0"/>
                </a:lnTo>
                <a:lnTo>
                  <a:pt x="569215" y="889398"/>
                </a:lnTo>
                <a:lnTo>
                  <a:pt x="0" y="8893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7856" y="2578382"/>
            <a:ext cx="8676933" cy="5130237"/>
          </a:xfrm>
          <a:custGeom>
            <a:avLst/>
            <a:gdLst/>
            <a:ahLst/>
            <a:cxnLst/>
            <a:rect l="l" t="t" r="r" b="b"/>
            <a:pathLst>
              <a:path w="8676933" h="5130237">
                <a:moveTo>
                  <a:pt x="0" y="0"/>
                </a:moveTo>
                <a:lnTo>
                  <a:pt x="8676934" y="0"/>
                </a:lnTo>
                <a:lnTo>
                  <a:pt x="8676934" y="5130236"/>
                </a:lnTo>
                <a:lnTo>
                  <a:pt x="0" y="51302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505243" y="2794132"/>
            <a:ext cx="6555581" cy="454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9"/>
              </a:lnSpc>
            </a:pPr>
            <a:r>
              <a:rPr lang="en-US" sz="51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Login sebagai murid menggunakan NIK, username = NIK</a:t>
            </a:r>
          </a:p>
          <a:p>
            <a:pPr algn="ctr">
              <a:lnSpc>
                <a:spcPts val="7189"/>
              </a:lnSpc>
              <a:spcBef>
                <a:spcPct val="0"/>
              </a:spcBef>
            </a:pPr>
            <a:r>
              <a:rPr lang="en-US" sz="51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password = NIK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0478" y="1184870"/>
            <a:ext cx="862539" cy="1126832"/>
          </a:xfrm>
          <a:custGeom>
            <a:avLst/>
            <a:gdLst/>
            <a:ahLst/>
            <a:cxnLst/>
            <a:rect l="l" t="t" r="r" b="b"/>
            <a:pathLst>
              <a:path w="862539" h="1126832">
                <a:moveTo>
                  <a:pt x="0" y="0"/>
                </a:moveTo>
                <a:lnTo>
                  <a:pt x="862538" y="0"/>
                </a:lnTo>
                <a:lnTo>
                  <a:pt x="862538" y="1126832"/>
                </a:lnTo>
                <a:lnTo>
                  <a:pt x="0" y="11268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0478" y="2694387"/>
            <a:ext cx="8986196" cy="5290623"/>
          </a:xfrm>
          <a:custGeom>
            <a:avLst/>
            <a:gdLst/>
            <a:ahLst/>
            <a:cxnLst/>
            <a:rect l="l" t="t" r="r" b="b"/>
            <a:pathLst>
              <a:path w="8986196" h="5290623">
                <a:moveTo>
                  <a:pt x="0" y="0"/>
                </a:moveTo>
                <a:lnTo>
                  <a:pt x="8986196" y="0"/>
                </a:lnTo>
                <a:lnTo>
                  <a:pt x="8986196" y="5290623"/>
                </a:lnTo>
                <a:lnTo>
                  <a:pt x="0" y="5290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456386" y="2369474"/>
            <a:ext cx="6657991" cy="645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  <a:spcBef>
                <a:spcPct val="0"/>
              </a:spcBef>
            </a:pPr>
            <a:r>
              <a:rPr lang="en-US" sz="521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Upload semua dokumen wajib ( KK, AKTA LAHIR ) dan dokumen persyaratan sesuai dengan jalur yang aktif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2778064" y="6447290"/>
            <a:ext cx="701343" cy="472333"/>
          </a:xfrm>
          <a:custGeom>
            <a:avLst/>
            <a:gdLst/>
            <a:ahLst/>
            <a:cxnLst/>
            <a:rect l="l" t="t" r="r" b="b"/>
            <a:pathLst>
              <a:path w="701343" h="472333">
                <a:moveTo>
                  <a:pt x="0" y="0"/>
                </a:moveTo>
                <a:lnTo>
                  <a:pt x="701343" y="0"/>
                </a:lnTo>
                <a:lnTo>
                  <a:pt x="701343" y="472334"/>
                </a:lnTo>
                <a:lnTo>
                  <a:pt x="0" y="4723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5488" y="1272039"/>
            <a:ext cx="712255" cy="1022821"/>
          </a:xfrm>
          <a:custGeom>
            <a:avLst/>
            <a:gdLst/>
            <a:ahLst/>
            <a:cxnLst/>
            <a:rect l="l" t="t" r="r" b="b"/>
            <a:pathLst>
              <a:path w="712255" h="1022821">
                <a:moveTo>
                  <a:pt x="0" y="0"/>
                </a:moveTo>
                <a:lnTo>
                  <a:pt x="712255" y="0"/>
                </a:lnTo>
                <a:lnTo>
                  <a:pt x="712255" y="1022821"/>
                </a:lnTo>
                <a:lnTo>
                  <a:pt x="0" y="10228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5488" y="2611497"/>
            <a:ext cx="9652688" cy="5683020"/>
          </a:xfrm>
          <a:custGeom>
            <a:avLst/>
            <a:gdLst/>
            <a:ahLst/>
            <a:cxnLst/>
            <a:rect l="l" t="t" r="r" b="b"/>
            <a:pathLst>
              <a:path w="9652688" h="5683020">
                <a:moveTo>
                  <a:pt x="0" y="0"/>
                </a:moveTo>
                <a:lnTo>
                  <a:pt x="9652688" y="0"/>
                </a:lnTo>
                <a:lnTo>
                  <a:pt x="9652688" y="5683020"/>
                </a:lnTo>
                <a:lnTo>
                  <a:pt x="0" y="5683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135329" y="2330032"/>
            <a:ext cx="5835588" cy="617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67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Isi semua kolom yang ada di kartu keluarga, dan jika tanggal terbit KK kurang dari 1 tahun maka wajib upload KK yang lama, bisa pakai fotokopi atau dokumen pendukung kartu keluarga</a:t>
            </a:r>
          </a:p>
          <a:p>
            <a:pPr algn="ctr">
              <a:lnSpc>
                <a:spcPts val="3880"/>
              </a:lnSpc>
              <a:spcBef>
                <a:spcPct val="0"/>
              </a:spcBef>
            </a:pPr>
            <a:r>
              <a:rPr lang="en-US" sz="277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Wajib mengisi Latitude dan Longitude ( Titik koordinat ) dengan secara manual dan menggeser di fitur map yang ada di aplikasi dan jangan lupa tekan simpan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6973" y="1369882"/>
            <a:ext cx="717332" cy="955285"/>
          </a:xfrm>
          <a:custGeom>
            <a:avLst/>
            <a:gdLst/>
            <a:ahLst/>
            <a:cxnLst/>
            <a:rect l="l" t="t" r="r" b="b"/>
            <a:pathLst>
              <a:path w="717332" h="955285">
                <a:moveTo>
                  <a:pt x="0" y="0"/>
                </a:moveTo>
                <a:lnTo>
                  <a:pt x="717332" y="0"/>
                </a:lnTo>
                <a:lnTo>
                  <a:pt x="717332" y="955285"/>
                </a:lnTo>
                <a:lnTo>
                  <a:pt x="0" y="9552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6973" y="2656059"/>
            <a:ext cx="9669204" cy="5680658"/>
          </a:xfrm>
          <a:custGeom>
            <a:avLst/>
            <a:gdLst/>
            <a:ahLst/>
            <a:cxnLst/>
            <a:rect l="l" t="t" r="r" b="b"/>
            <a:pathLst>
              <a:path w="9669204" h="5680658">
                <a:moveTo>
                  <a:pt x="0" y="0"/>
                </a:moveTo>
                <a:lnTo>
                  <a:pt x="9669204" y="0"/>
                </a:lnTo>
                <a:lnTo>
                  <a:pt x="9669204" y="5680658"/>
                </a:lnTo>
                <a:lnTo>
                  <a:pt x="0" y="5680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392860" y="2660004"/>
            <a:ext cx="5505272" cy="556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7"/>
              </a:lnSpc>
              <a:spcBef>
                <a:spcPct val="0"/>
              </a:spcBef>
            </a:pPr>
            <a:r>
              <a:rPr lang="en-US" sz="391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isi tanggal lahir sesuai akta kelahiran dan upload file akta kelahiran, jika tidak ada akta kelahiran bisa diupload suket kelahiran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3578" y="1272039"/>
            <a:ext cx="729234" cy="1047203"/>
          </a:xfrm>
          <a:custGeom>
            <a:avLst/>
            <a:gdLst/>
            <a:ahLst/>
            <a:cxnLst/>
            <a:rect l="l" t="t" r="r" b="b"/>
            <a:pathLst>
              <a:path w="729234" h="1047203">
                <a:moveTo>
                  <a:pt x="0" y="0"/>
                </a:moveTo>
                <a:lnTo>
                  <a:pt x="729234" y="0"/>
                </a:lnTo>
                <a:lnTo>
                  <a:pt x="729234" y="1047204"/>
                </a:lnTo>
                <a:lnTo>
                  <a:pt x="0" y="10472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3578" y="2764779"/>
            <a:ext cx="10181527" cy="5345302"/>
          </a:xfrm>
          <a:custGeom>
            <a:avLst/>
            <a:gdLst/>
            <a:ahLst/>
            <a:cxnLst/>
            <a:rect l="l" t="t" r="r" b="b"/>
            <a:pathLst>
              <a:path w="10181527" h="5345302">
                <a:moveTo>
                  <a:pt x="0" y="0"/>
                </a:moveTo>
                <a:lnTo>
                  <a:pt x="10181527" y="0"/>
                </a:lnTo>
                <a:lnTo>
                  <a:pt x="10181527" y="5345301"/>
                </a:lnTo>
                <a:lnTo>
                  <a:pt x="0" y="534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048359" y="2660004"/>
            <a:ext cx="4778296" cy="545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4"/>
              </a:lnSpc>
              <a:spcBef>
                <a:spcPct val="0"/>
              </a:spcBef>
            </a:pPr>
            <a:r>
              <a:rPr lang="en-US" sz="339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Jika pendaftar ingin mengikuti jalur afirmasi harus memiliki kartu keikutsertaan keluarga ekonomi tidak mampu dan langsung upload ke aplikasi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0228" y="1169320"/>
            <a:ext cx="675027" cy="990040"/>
          </a:xfrm>
          <a:custGeom>
            <a:avLst/>
            <a:gdLst/>
            <a:ahLst/>
            <a:cxnLst/>
            <a:rect l="l" t="t" r="r" b="b"/>
            <a:pathLst>
              <a:path w="675027" h="990040">
                <a:moveTo>
                  <a:pt x="0" y="0"/>
                </a:moveTo>
                <a:lnTo>
                  <a:pt x="675027" y="0"/>
                </a:lnTo>
                <a:lnTo>
                  <a:pt x="675027" y="990040"/>
                </a:lnTo>
                <a:lnTo>
                  <a:pt x="0" y="9900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0228" y="2366570"/>
            <a:ext cx="7185750" cy="3808448"/>
          </a:xfrm>
          <a:custGeom>
            <a:avLst/>
            <a:gdLst/>
            <a:ahLst/>
            <a:cxnLst/>
            <a:rect l="l" t="t" r="r" b="b"/>
            <a:pathLst>
              <a:path w="7185750" h="3808448">
                <a:moveTo>
                  <a:pt x="0" y="0"/>
                </a:moveTo>
                <a:lnTo>
                  <a:pt x="7185750" y="0"/>
                </a:lnTo>
                <a:lnTo>
                  <a:pt x="7185750" y="3808448"/>
                </a:lnTo>
                <a:lnTo>
                  <a:pt x="0" y="38084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94684" y="4712899"/>
            <a:ext cx="7902769" cy="4227982"/>
          </a:xfrm>
          <a:custGeom>
            <a:avLst/>
            <a:gdLst/>
            <a:ahLst/>
            <a:cxnLst/>
            <a:rect l="l" t="t" r="r" b="b"/>
            <a:pathLst>
              <a:path w="7902769" h="4227982">
                <a:moveTo>
                  <a:pt x="0" y="0"/>
                </a:moveTo>
                <a:lnTo>
                  <a:pt x="7902769" y="0"/>
                </a:lnTo>
                <a:lnTo>
                  <a:pt x="7902769" y="4227982"/>
                </a:lnTo>
                <a:lnTo>
                  <a:pt x="0" y="4227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092604" y="1376024"/>
            <a:ext cx="4778296" cy="756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  <a:spcBef>
                <a:spcPct val="0"/>
              </a:spcBef>
            </a:pPr>
            <a:r>
              <a:rPr lang="en-US" sz="329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Jika pendaftar ingin mengikuti jalur mutasi (Pindah Tugas orang tua ) bisa langsung upload file domisili sementara di dokumen domisili dan upload surat tugas dari instansi yg mempekerjakan orang tuanya di dokumen mutasi ( Pindah tugas 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4273" y="2498522"/>
            <a:ext cx="10352679" cy="5674449"/>
          </a:xfrm>
          <a:custGeom>
            <a:avLst/>
            <a:gdLst/>
            <a:ahLst/>
            <a:cxnLst/>
            <a:rect l="l" t="t" r="r" b="b"/>
            <a:pathLst>
              <a:path w="10352679" h="5674449">
                <a:moveTo>
                  <a:pt x="0" y="0"/>
                </a:moveTo>
                <a:lnTo>
                  <a:pt x="10352679" y="0"/>
                </a:lnTo>
                <a:lnTo>
                  <a:pt x="10352679" y="5674448"/>
                </a:lnTo>
                <a:lnTo>
                  <a:pt x="0" y="5674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25" r="-122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0228" y="1286299"/>
            <a:ext cx="682053" cy="895296"/>
          </a:xfrm>
          <a:custGeom>
            <a:avLst/>
            <a:gdLst/>
            <a:ahLst/>
            <a:cxnLst/>
            <a:rect l="l" t="t" r="r" b="b"/>
            <a:pathLst>
              <a:path w="682053" h="895296">
                <a:moveTo>
                  <a:pt x="0" y="0"/>
                </a:moveTo>
                <a:lnTo>
                  <a:pt x="682053" y="0"/>
                </a:lnTo>
                <a:lnTo>
                  <a:pt x="682053" y="895296"/>
                </a:lnTo>
                <a:lnTo>
                  <a:pt x="0" y="8952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092604" y="2485339"/>
            <a:ext cx="4778296" cy="5202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  <a:spcBef>
                <a:spcPct val="0"/>
              </a:spcBef>
            </a:pPr>
            <a:r>
              <a:rPr lang="en-US" sz="369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Jika pendaftar ingin mengikuti jalur mutasi (Anak Guru ) bisa langsung upload surat penugasan orang tua sebagai guru di mutasi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4273" y="1274140"/>
            <a:ext cx="694284" cy="935922"/>
          </a:xfrm>
          <a:custGeom>
            <a:avLst/>
            <a:gdLst/>
            <a:ahLst/>
            <a:cxnLst/>
            <a:rect l="l" t="t" r="r" b="b"/>
            <a:pathLst>
              <a:path w="694284" h="935922">
                <a:moveTo>
                  <a:pt x="0" y="0"/>
                </a:moveTo>
                <a:lnTo>
                  <a:pt x="694284" y="0"/>
                </a:lnTo>
                <a:lnTo>
                  <a:pt x="694284" y="935922"/>
                </a:lnTo>
                <a:lnTo>
                  <a:pt x="0" y="9359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6648" y="2485241"/>
            <a:ext cx="10439074" cy="5545758"/>
          </a:xfrm>
          <a:custGeom>
            <a:avLst/>
            <a:gdLst/>
            <a:ahLst/>
            <a:cxnLst/>
            <a:rect l="l" t="t" r="r" b="b"/>
            <a:pathLst>
              <a:path w="10439074" h="5545758">
                <a:moveTo>
                  <a:pt x="0" y="0"/>
                </a:moveTo>
                <a:lnTo>
                  <a:pt x="10439074" y="0"/>
                </a:lnTo>
                <a:lnTo>
                  <a:pt x="10439074" y="5545758"/>
                </a:lnTo>
                <a:lnTo>
                  <a:pt x="0" y="55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092604" y="2475814"/>
            <a:ext cx="4934693" cy="547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3"/>
              </a:lnSpc>
              <a:spcBef>
                <a:spcPct val="0"/>
              </a:spcBef>
            </a:pPr>
            <a:r>
              <a:rPr lang="en-US" sz="441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Setelah dokumen sudah diupload lalu selanjutnya pilih jalur sesuai dengan tahapan yang aktif</a:t>
            </a:r>
          </a:p>
        </p:txBody>
      </p:sp>
      <p:sp>
        <p:nvSpPr>
          <p:cNvPr id="9" name="Freeform 9"/>
          <p:cNvSpPr/>
          <p:nvPr/>
        </p:nvSpPr>
        <p:spPr>
          <a:xfrm rot="-5400000">
            <a:off x="6246798" y="6003582"/>
            <a:ext cx="838774" cy="564888"/>
          </a:xfrm>
          <a:custGeom>
            <a:avLst/>
            <a:gdLst/>
            <a:ahLst/>
            <a:cxnLst/>
            <a:rect l="l" t="t" r="r" b="b"/>
            <a:pathLst>
              <a:path w="838774" h="564888">
                <a:moveTo>
                  <a:pt x="0" y="0"/>
                </a:moveTo>
                <a:lnTo>
                  <a:pt x="838774" y="0"/>
                </a:lnTo>
                <a:lnTo>
                  <a:pt x="838774" y="564889"/>
                </a:lnTo>
                <a:lnTo>
                  <a:pt x="0" y="5648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6648" y="1392896"/>
            <a:ext cx="642837" cy="858156"/>
          </a:xfrm>
          <a:custGeom>
            <a:avLst/>
            <a:gdLst/>
            <a:ahLst/>
            <a:cxnLst/>
            <a:rect l="l" t="t" r="r" b="b"/>
            <a:pathLst>
              <a:path w="642837" h="858156">
                <a:moveTo>
                  <a:pt x="0" y="0"/>
                </a:moveTo>
                <a:lnTo>
                  <a:pt x="642837" y="0"/>
                </a:lnTo>
                <a:lnTo>
                  <a:pt x="642837" y="858156"/>
                </a:lnTo>
                <a:lnTo>
                  <a:pt x="0" y="8581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9199" y="2551117"/>
            <a:ext cx="10348545" cy="5184766"/>
          </a:xfrm>
          <a:custGeom>
            <a:avLst/>
            <a:gdLst/>
            <a:ahLst/>
            <a:cxnLst/>
            <a:rect l="l" t="t" r="r" b="b"/>
            <a:pathLst>
              <a:path w="10348545" h="5184766">
                <a:moveTo>
                  <a:pt x="0" y="0"/>
                </a:moveTo>
                <a:lnTo>
                  <a:pt x="10348546" y="0"/>
                </a:lnTo>
                <a:lnTo>
                  <a:pt x="10348546" y="5184766"/>
                </a:lnTo>
                <a:lnTo>
                  <a:pt x="0" y="51847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284"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5647925" y="6531625"/>
            <a:ext cx="762015" cy="513194"/>
          </a:xfrm>
          <a:custGeom>
            <a:avLst/>
            <a:gdLst/>
            <a:ahLst/>
            <a:cxnLst/>
            <a:rect l="l" t="t" r="r" b="b"/>
            <a:pathLst>
              <a:path w="762015" h="513194">
                <a:moveTo>
                  <a:pt x="0" y="0"/>
                </a:moveTo>
                <a:lnTo>
                  <a:pt x="762015" y="0"/>
                </a:lnTo>
                <a:lnTo>
                  <a:pt x="762015" y="513194"/>
                </a:lnTo>
                <a:lnTo>
                  <a:pt x="0" y="5131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721263" y="2616620"/>
            <a:ext cx="5379400" cy="495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6"/>
              </a:lnSpc>
              <a:spcBef>
                <a:spcPct val="0"/>
              </a:spcBef>
            </a:pPr>
            <a:r>
              <a:rPr lang="en-US" sz="353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Pilih dokumen alamat nya, kalau memilih KK nanti akan tampil sekolah yang terdekat dengan KK, kalau domisili akan tampil sekolah yang terdekat dengan domisili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6001" y="2652178"/>
            <a:ext cx="10353440" cy="5435556"/>
          </a:xfrm>
          <a:custGeom>
            <a:avLst/>
            <a:gdLst/>
            <a:ahLst/>
            <a:cxnLst/>
            <a:rect l="l" t="t" r="r" b="b"/>
            <a:pathLst>
              <a:path w="10353440" h="5435556">
                <a:moveTo>
                  <a:pt x="0" y="0"/>
                </a:moveTo>
                <a:lnTo>
                  <a:pt x="10353440" y="0"/>
                </a:lnTo>
                <a:lnTo>
                  <a:pt x="10353440" y="5435556"/>
                </a:lnTo>
                <a:lnTo>
                  <a:pt x="0" y="5435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025634" y="2566453"/>
            <a:ext cx="5075029" cy="568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8"/>
              </a:lnSpc>
            </a:pPr>
            <a:r>
              <a:rPr lang="en-US" sz="324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Untuk jalur afirmasi dan mutasi pilihan sekolahnya maksimal 1, dan untuk jalur domsili pilihan sekolahnya maksimal 3</a:t>
            </a:r>
          </a:p>
          <a:p>
            <a:pPr algn="ctr">
              <a:lnSpc>
                <a:spcPts val="4402"/>
              </a:lnSpc>
              <a:spcBef>
                <a:spcPct val="0"/>
              </a:spcBef>
            </a:pPr>
            <a:r>
              <a:rPr lang="en-US" sz="31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langsung tekan tombol pilih sekolah yang di tuju</a:t>
            </a:r>
          </a:p>
        </p:txBody>
      </p:sp>
      <p:sp>
        <p:nvSpPr>
          <p:cNvPr id="8" name="Freeform 8"/>
          <p:cNvSpPr/>
          <p:nvPr/>
        </p:nvSpPr>
        <p:spPr>
          <a:xfrm>
            <a:off x="1346001" y="1195806"/>
            <a:ext cx="1237137" cy="938998"/>
          </a:xfrm>
          <a:custGeom>
            <a:avLst/>
            <a:gdLst/>
            <a:ahLst/>
            <a:cxnLst/>
            <a:rect l="l" t="t" r="r" b="b"/>
            <a:pathLst>
              <a:path w="1237137" h="938998">
                <a:moveTo>
                  <a:pt x="0" y="0"/>
                </a:moveTo>
                <a:lnTo>
                  <a:pt x="1237137" y="0"/>
                </a:lnTo>
                <a:lnTo>
                  <a:pt x="1237137" y="938998"/>
                </a:lnTo>
                <a:lnTo>
                  <a:pt x="0" y="9389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12808" b="-1859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95225" y="3650730"/>
            <a:ext cx="11097550" cy="3230640"/>
            <a:chOff x="0" y="0"/>
            <a:chExt cx="2922812" cy="850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2812" cy="850868"/>
            </a:xfrm>
            <a:custGeom>
              <a:avLst/>
              <a:gdLst/>
              <a:ahLst/>
              <a:cxnLst/>
              <a:rect l="l" t="t" r="r" b="b"/>
              <a:pathLst>
                <a:path w="2922812" h="850868">
                  <a:moveTo>
                    <a:pt x="35579" y="0"/>
                  </a:moveTo>
                  <a:lnTo>
                    <a:pt x="2887233" y="0"/>
                  </a:lnTo>
                  <a:cubicBezTo>
                    <a:pt x="2896669" y="0"/>
                    <a:pt x="2905718" y="3748"/>
                    <a:pt x="2912391" y="10421"/>
                  </a:cubicBezTo>
                  <a:cubicBezTo>
                    <a:pt x="2919063" y="17093"/>
                    <a:pt x="2922812" y="26143"/>
                    <a:pt x="2922812" y="35579"/>
                  </a:cubicBezTo>
                  <a:lnTo>
                    <a:pt x="2922812" y="815289"/>
                  </a:lnTo>
                  <a:cubicBezTo>
                    <a:pt x="2922812" y="824725"/>
                    <a:pt x="2919063" y="833775"/>
                    <a:pt x="2912391" y="840447"/>
                  </a:cubicBezTo>
                  <a:cubicBezTo>
                    <a:pt x="2905718" y="847120"/>
                    <a:pt x="2896669" y="850868"/>
                    <a:pt x="2887233" y="850868"/>
                  </a:cubicBezTo>
                  <a:lnTo>
                    <a:pt x="35579" y="850868"/>
                  </a:lnTo>
                  <a:cubicBezTo>
                    <a:pt x="26143" y="850868"/>
                    <a:pt x="17093" y="847120"/>
                    <a:pt x="10421" y="840447"/>
                  </a:cubicBezTo>
                  <a:cubicBezTo>
                    <a:pt x="3748" y="833775"/>
                    <a:pt x="0" y="824725"/>
                    <a:pt x="0" y="815289"/>
                  </a:cubicBezTo>
                  <a:lnTo>
                    <a:pt x="0" y="35579"/>
                  </a:lnTo>
                  <a:cubicBezTo>
                    <a:pt x="0" y="26143"/>
                    <a:pt x="3748" y="17093"/>
                    <a:pt x="10421" y="10421"/>
                  </a:cubicBezTo>
                  <a:cubicBezTo>
                    <a:pt x="17093" y="3748"/>
                    <a:pt x="26143" y="0"/>
                    <a:pt x="35579" y="0"/>
                  </a:cubicBezTo>
                  <a:close/>
                </a:path>
              </a:pathLst>
            </a:custGeom>
            <a:solidFill>
              <a:srgbClr val="F932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2922812" cy="946118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76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55025" y="3858031"/>
            <a:ext cx="10577950" cy="287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TEKNIS APLIKASI PENDATAAN MANDIRI LUAR KOTA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424548" y="4902405"/>
            <a:ext cx="1079915" cy="727290"/>
          </a:xfrm>
          <a:custGeom>
            <a:avLst/>
            <a:gdLst/>
            <a:ahLst/>
            <a:cxnLst/>
            <a:rect l="l" t="t" r="r" b="b"/>
            <a:pathLst>
              <a:path w="1079915" h="727290">
                <a:moveTo>
                  <a:pt x="0" y="0"/>
                </a:moveTo>
                <a:lnTo>
                  <a:pt x="1079915" y="0"/>
                </a:lnTo>
                <a:lnTo>
                  <a:pt x="1079915" y="727289"/>
                </a:lnTo>
                <a:lnTo>
                  <a:pt x="0" y="7272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6001" y="1282769"/>
            <a:ext cx="1027523" cy="893738"/>
          </a:xfrm>
          <a:custGeom>
            <a:avLst/>
            <a:gdLst/>
            <a:ahLst/>
            <a:cxnLst/>
            <a:rect l="l" t="t" r="r" b="b"/>
            <a:pathLst>
              <a:path w="1027523" h="893738">
                <a:moveTo>
                  <a:pt x="0" y="0"/>
                </a:moveTo>
                <a:lnTo>
                  <a:pt x="1027523" y="0"/>
                </a:lnTo>
                <a:lnTo>
                  <a:pt x="1027523" y="893738"/>
                </a:lnTo>
                <a:lnTo>
                  <a:pt x="0" y="893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3328" y="2862228"/>
            <a:ext cx="9773793" cy="5180110"/>
          </a:xfrm>
          <a:custGeom>
            <a:avLst/>
            <a:gdLst/>
            <a:ahLst/>
            <a:cxnLst/>
            <a:rect l="l" t="t" r="r" b="b"/>
            <a:pathLst>
              <a:path w="9773793" h="5180110">
                <a:moveTo>
                  <a:pt x="0" y="0"/>
                </a:moveTo>
                <a:lnTo>
                  <a:pt x="9773794" y="0"/>
                </a:lnTo>
                <a:lnTo>
                  <a:pt x="9773794" y="5180110"/>
                </a:lnTo>
                <a:lnTo>
                  <a:pt x="0" y="5180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892898" y="2757453"/>
            <a:ext cx="5075029" cy="541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8"/>
              </a:lnSpc>
              <a:spcBef>
                <a:spcPct val="0"/>
              </a:spcBef>
            </a:pPr>
            <a:r>
              <a:rPr lang="en-US" sz="384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Setelah pilih sekolah dikunci maka selanjutnya ke menu cetak bukti daftar dan tekan tombol cetak bukti daftar dan dicetak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6978916" y="4105988"/>
            <a:ext cx="764962" cy="515178"/>
          </a:xfrm>
          <a:custGeom>
            <a:avLst/>
            <a:gdLst/>
            <a:ahLst/>
            <a:cxnLst/>
            <a:rect l="l" t="t" r="r" b="b"/>
            <a:pathLst>
              <a:path w="764962" h="515178">
                <a:moveTo>
                  <a:pt x="0" y="0"/>
                </a:moveTo>
                <a:lnTo>
                  <a:pt x="764961" y="0"/>
                </a:lnTo>
                <a:lnTo>
                  <a:pt x="764961" y="515178"/>
                </a:lnTo>
                <a:lnTo>
                  <a:pt x="0" y="5151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12808" b="-1859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95225" y="3650730"/>
            <a:ext cx="11097550" cy="3230640"/>
            <a:chOff x="0" y="0"/>
            <a:chExt cx="2922812" cy="850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2812" cy="850868"/>
            </a:xfrm>
            <a:custGeom>
              <a:avLst/>
              <a:gdLst/>
              <a:ahLst/>
              <a:cxnLst/>
              <a:rect l="l" t="t" r="r" b="b"/>
              <a:pathLst>
                <a:path w="2922812" h="850868">
                  <a:moveTo>
                    <a:pt x="35579" y="0"/>
                  </a:moveTo>
                  <a:lnTo>
                    <a:pt x="2887233" y="0"/>
                  </a:lnTo>
                  <a:cubicBezTo>
                    <a:pt x="2896669" y="0"/>
                    <a:pt x="2905718" y="3748"/>
                    <a:pt x="2912391" y="10421"/>
                  </a:cubicBezTo>
                  <a:cubicBezTo>
                    <a:pt x="2919063" y="17093"/>
                    <a:pt x="2922812" y="26143"/>
                    <a:pt x="2922812" y="35579"/>
                  </a:cubicBezTo>
                  <a:lnTo>
                    <a:pt x="2922812" y="815289"/>
                  </a:lnTo>
                  <a:cubicBezTo>
                    <a:pt x="2922812" y="824725"/>
                    <a:pt x="2919063" y="833775"/>
                    <a:pt x="2912391" y="840447"/>
                  </a:cubicBezTo>
                  <a:cubicBezTo>
                    <a:pt x="2905718" y="847120"/>
                    <a:pt x="2896669" y="850868"/>
                    <a:pt x="2887233" y="850868"/>
                  </a:cubicBezTo>
                  <a:lnTo>
                    <a:pt x="35579" y="850868"/>
                  </a:lnTo>
                  <a:cubicBezTo>
                    <a:pt x="26143" y="850868"/>
                    <a:pt x="17093" y="847120"/>
                    <a:pt x="10421" y="840447"/>
                  </a:cubicBezTo>
                  <a:cubicBezTo>
                    <a:pt x="3748" y="833775"/>
                    <a:pt x="0" y="824725"/>
                    <a:pt x="0" y="815289"/>
                  </a:cubicBezTo>
                  <a:lnTo>
                    <a:pt x="0" y="35579"/>
                  </a:lnTo>
                  <a:cubicBezTo>
                    <a:pt x="0" y="26143"/>
                    <a:pt x="3748" y="17093"/>
                    <a:pt x="10421" y="10421"/>
                  </a:cubicBezTo>
                  <a:cubicBezTo>
                    <a:pt x="17093" y="3748"/>
                    <a:pt x="26143" y="0"/>
                    <a:pt x="35579" y="0"/>
                  </a:cubicBezTo>
                  <a:close/>
                </a:path>
              </a:pathLst>
            </a:custGeom>
            <a:solidFill>
              <a:srgbClr val="F932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2922812" cy="946118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76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55025" y="4269099"/>
            <a:ext cx="10577950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TEKNIS APLIKASI OPERATOR SD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424548" y="4902405"/>
            <a:ext cx="1079915" cy="727290"/>
          </a:xfrm>
          <a:custGeom>
            <a:avLst/>
            <a:gdLst/>
            <a:ahLst/>
            <a:cxnLst/>
            <a:rect l="l" t="t" r="r" b="b"/>
            <a:pathLst>
              <a:path w="1079915" h="727290">
                <a:moveTo>
                  <a:pt x="0" y="0"/>
                </a:moveTo>
                <a:lnTo>
                  <a:pt x="1079915" y="0"/>
                </a:lnTo>
                <a:lnTo>
                  <a:pt x="1079915" y="727289"/>
                </a:lnTo>
                <a:lnTo>
                  <a:pt x="0" y="7272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7856" y="2719503"/>
            <a:ext cx="8898488" cy="4847993"/>
          </a:xfrm>
          <a:custGeom>
            <a:avLst/>
            <a:gdLst/>
            <a:ahLst/>
            <a:cxnLst/>
            <a:rect l="l" t="t" r="r" b="b"/>
            <a:pathLst>
              <a:path w="8898488" h="4847993">
                <a:moveTo>
                  <a:pt x="0" y="0"/>
                </a:moveTo>
                <a:lnTo>
                  <a:pt x="8898488" y="0"/>
                </a:lnTo>
                <a:lnTo>
                  <a:pt x="8898488" y="4847994"/>
                </a:lnTo>
                <a:lnTo>
                  <a:pt x="0" y="4847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8" r="-263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86633" y="3178427"/>
            <a:ext cx="627364" cy="422510"/>
          </a:xfrm>
          <a:custGeom>
            <a:avLst/>
            <a:gdLst/>
            <a:ahLst/>
            <a:cxnLst/>
            <a:rect l="l" t="t" r="r" b="b"/>
            <a:pathLst>
              <a:path w="627364" h="422510">
                <a:moveTo>
                  <a:pt x="0" y="0"/>
                </a:moveTo>
                <a:lnTo>
                  <a:pt x="627364" y="0"/>
                </a:lnTo>
                <a:lnTo>
                  <a:pt x="627364" y="422510"/>
                </a:lnTo>
                <a:lnTo>
                  <a:pt x="0" y="4225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7856" y="1249927"/>
            <a:ext cx="655136" cy="1023650"/>
          </a:xfrm>
          <a:custGeom>
            <a:avLst/>
            <a:gdLst/>
            <a:ahLst/>
            <a:cxnLst/>
            <a:rect l="l" t="t" r="r" b="b"/>
            <a:pathLst>
              <a:path w="655136" h="1023650">
                <a:moveTo>
                  <a:pt x="0" y="0"/>
                </a:moveTo>
                <a:lnTo>
                  <a:pt x="655136" y="0"/>
                </a:lnTo>
                <a:lnTo>
                  <a:pt x="655136" y="1023650"/>
                </a:lnTo>
                <a:lnTo>
                  <a:pt x="0" y="10236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505243" y="2794132"/>
            <a:ext cx="6555581" cy="454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9"/>
              </a:lnSpc>
              <a:spcBef>
                <a:spcPct val="0"/>
              </a:spcBef>
            </a:pPr>
            <a:r>
              <a:rPr lang="en-US" sz="51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Buka web spmb.bondowosokab.go.id, buka menu SPMB Online dan login admin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0478" y="1184870"/>
            <a:ext cx="717400" cy="937221"/>
          </a:xfrm>
          <a:custGeom>
            <a:avLst/>
            <a:gdLst/>
            <a:ahLst/>
            <a:cxnLst/>
            <a:rect l="l" t="t" r="r" b="b"/>
            <a:pathLst>
              <a:path w="717400" h="937221">
                <a:moveTo>
                  <a:pt x="0" y="0"/>
                </a:moveTo>
                <a:lnTo>
                  <a:pt x="717400" y="0"/>
                </a:lnTo>
                <a:lnTo>
                  <a:pt x="717400" y="937221"/>
                </a:lnTo>
                <a:lnTo>
                  <a:pt x="0" y="9372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0478" y="2869655"/>
            <a:ext cx="9926422" cy="5211372"/>
          </a:xfrm>
          <a:custGeom>
            <a:avLst/>
            <a:gdLst/>
            <a:ahLst/>
            <a:cxnLst/>
            <a:rect l="l" t="t" r="r" b="b"/>
            <a:pathLst>
              <a:path w="9926422" h="5211372">
                <a:moveTo>
                  <a:pt x="0" y="0"/>
                </a:moveTo>
                <a:lnTo>
                  <a:pt x="9926422" y="0"/>
                </a:lnTo>
                <a:lnTo>
                  <a:pt x="9926422" y="5211371"/>
                </a:lnTo>
                <a:lnTo>
                  <a:pt x="0" y="5211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429047" y="2804137"/>
            <a:ext cx="5641070" cy="520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6"/>
              </a:lnSpc>
            </a:pPr>
            <a:r>
              <a:rPr lang="en-US" sz="491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Login sebagai operator sekolah </a:t>
            </a:r>
          </a:p>
          <a:p>
            <a:pPr algn="ctr">
              <a:lnSpc>
                <a:spcPts val="6886"/>
              </a:lnSpc>
            </a:pPr>
            <a:r>
              <a:rPr lang="en-US" sz="491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username = ( nomor NPSN )</a:t>
            </a:r>
          </a:p>
          <a:p>
            <a:pPr algn="ctr">
              <a:lnSpc>
                <a:spcPts val="6886"/>
              </a:lnSpc>
              <a:spcBef>
                <a:spcPct val="0"/>
              </a:spcBef>
            </a:pPr>
            <a:r>
              <a:rPr lang="en-US" sz="491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password = (nomor NPSN 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5488" y="1272039"/>
            <a:ext cx="624213" cy="896389"/>
          </a:xfrm>
          <a:custGeom>
            <a:avLst/>
            <a:gdLst/>
            <a:ahLst/>
            <a:cxnLst/>
            <a:rect l="l" t="t" r="r" b="b"/>
            <a:pathLst>
              <a:path w="624213" h="896389">
                <a:moveTo>
                  <a:pt x="0" y="0"/>
                </a:moveTo>
                <a:lnTo>
                  <a:pt x="624213" y="0"/>
                </a:lnTo>
                <a:lnTo>
                  <a:pt x="624213" y="896389"/>
                </a:lnTo>
                <a:lnTo>
                  <a:pt x="0" y="8963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5488" y="2628470"/>
            <a:ext cx="10063022" cy="5320823"/>
          </a:xfrm>
          <a:custGeom>
            <a:avLst/>
            <a:gdLst/>
            <a:ahLst/>
            <a:cxnLst/>
            <a:rect l="l" t="t" r="r" b="b"/>
            <a:pathLst>
              <a:path w="10063022" h="5320823">
                <a:moveTo>
                  <a:pt x="0" y="0"/>
                </a:moveTo>
                <a:lnTo>
                  <a:pt x="10063022" y="0"/>
                </a:lnTo>
                <a:lnTo>
                  <a:pt x="10063022" y="5320823"/>
                </a:lnTo>
                <a:lnTo>
                  <a:pt x="0" y="5320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046838" y="2514170"/>
            <a:ext cx="5835588" cy="572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  <a:spcBef>
                <a:spcPct val="0"/>
              </a:spcBef>
            </a:pPr>
            <a:r>
              <a:rPr lang="en-US" sz="407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Lengkapi profil sekolah terlebih dahulu dan wajib mengisi titik koordinat sekolah diambil di titik tengah lokasi sekolah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70283" y="2441725"/>
            <a:ext cx="15229474" cy="563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2779" lvl="1" indent="-386389" algn="l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Isi Kolom jumlah siswa tidak naik kelas jika terdapat siswa yang tidak naik kelas dan akan mengurangi pagu total</a:t>
            </a:r>
          </a:p>
          <a:p>
            <a:pPr marL="772779" lvl="1" indent="-386389" algn="just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Wajib upload kop surat untuk cetak format pakta integritas, setelah dicetak, di beri tanda tangan → scan → upload ke spmb online di kolom upload pakta integritas kepala sekolah</a:t>
            </a:r>
          </a:p>
          <a:p>
            <a:pPr marL="772779" lvl="1" indent="-386389" algn="just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Download format sk penetapan ( kepala sekolah ) → cetak →  diberi tanda tangan → scan → upload kembali di spmb online pada kolom upload dokumen sk penetapan kepala sekolah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989149" y="1180236"/>
            <a:ext cx="12309702" cy="1054469"/>
            <a:chOff x="0" y="0"/>
            <a:chExt cx="3242061" cy="2777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42061" cy="277720"/>
            </a:xfrm>
            <a:custGeom>
              <a:avLst/>
              <a:gdLst/>
              <a:ahLst/>
              <a:cxnLst/>
              <a:rect l="l" t="t" r="r" b="b"/>
              <a:pathLst>
                <a:path w="3242061" h="277720">
                  <a:moveTo>
                    <a:pt x="32075" y="0"/>
                  </a:moveTo>
                  <a:lnTo>
                    <a:pt x="3209986" y="0"/>
                  </a:lnTo>
                  <a:cubicBezTo>
                    <a:pt x="3218493" y="0"/>
                    <a:pt x="3226651" y="3379"/>
                    <a:pt x="3232667" y="9395"/>
                  </a:cubicBezTo>
                  <a:cubicBezTo>
                    <a:pt x="3238682" y="15410"/>
                    <a:pt x="3242061" y="23568"/>
                    <a:pt x="3242061" y="32075"/>
                  </a:cubicBezTo>
                  <a:lnTo>
                    <a:pt x="3242061" y="245645"/>
                  </a:lnTo>
                  <a:cubicBezTo>
                    <a:pt x="3242061" y="263360"/>
                    <a:pt x="3227701" y="277720"/>
                    <a:pt x="3209986" y="277720"/>
                  </a:cubicBezTo>
                  <a:lnTo>
                    <a:pt x="32075" y="277720"/>
                  </a:lnTo>
                  <a:cubicBezTo>
                    <a:pt x="14361" y="277720"/>
                    <a:pt x="0" y="263360"/>
                    <a:pt x="0" y="245645"/>
                  </a:cubicBezTo>
                  <a:lnTo>
                    <a:pt x="0" y="32075"/>
                  </a:lnTo>
                  <a:cubicBezTo>
                    <a:pt x="0" y="14361"/>
                    <a:pt x="14361" y="0"/>
                    <a:pt x="32075" y="0"/>
                  </a:cubicBezTo>
                  <a:close/>
                </a:path>
              </a:pathLst>
            </a:custGeom>
            <a:solidFill>
              <a:srgbClr val="F9326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3242061" cy="37297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76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12392" y="1388322"/>
            <a:ext cx="11863216" cy="571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8"/>
              </a:lnSpc>
              <a:spcBef>
                <a:spcPct val="0"/>
              </a:spcBef>
            </a:pPr>
            <a:r>
              <a:rPr lang="en-US" sz="337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DESKRIPSI KHUSUS PENGINPUTAN PROFIL SEKOLAH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3915" y="1281451"/>
            <a:ext cx="703992" cy="937519"/>
          </a:xfrm>
          <a:custGeom>
            <a:avLst/>
            <a:gdLst/>
            <a:ahLst/>
            <a:cxnLst/>
            <a:rect l="l" t="t" r="r" b="b"/>
            <a:pathLst>
              <a:path w="703992" h="937519">
                <a:moveTo>
                  <a:pt x="0" y="0"/>
                </a:moveTo>
                <a:lnTo>
                  <a:pt x="703992" y="0"/>
                </a:lnTo>
                <a:lnTo>
                  <a:pt x="703992" y="937519"/>
                </a:lnTo>
                <a:lnTo>
                  <a:pt x="0" y="9375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0701" y="2726594"/>
            <a:ext cx="10154805" cy="5356659"/>
          </a:xfrm>
          <a:custGeom>
            <a:avLst/>
            <a:gdLst/>
            <a:ahLst/>
            <a:cxnLst/>
            <a:rect l="l" t="t" r="r" b="b"/>
            <a:pathLst>
              <a:path w="10154805" h="5356659">
                <a:moveTo>
                  <a:pt x="0" y="0"/>
                </a:moveTo>
                <a:lnTo>
                  <a:pt x="10154805" y="0"/>
                </a:lnTo>
                <a:lnTo>
                  <a:pt x="10154805" y="5356660"/>
                </a:lnTo>
                <a:lnTo>
                  <a:pt x="0" y="53566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778317" y="2647646"/>
            <a:ext cx="5141494" cy="536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4"/>
              </a:lnSpc>
              <a:spcBef>
                <a:spcPct val="0"/>
              </a:spcBef>
            </a:pPr>
            <a:r>
              <a:rPr lang="en-US" sz="50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Buka menu user untuk menambahkan user di tombol tambah user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92406" y="2596584"/>
            <a:ext cx="15229474" cy="563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2779" lvl="1" indent="-386389" algn="l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Setelah ditambahkan user operator, maka user operator dapat mengedit kembali profil operator jika ada yang perlu di ubah</a:t>
            </a:r>
          </a:p>
          <a:p>
            <a:pPr marL="772779" lvl="1" indent="-386389" algn="l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lalu cetak format pakta integritas → di cetak → di beri tanda tangan → scan → upload kembali di upload dokumen pakta integritas operator sekolah</a:t>
            </a:r>
          </a:p>
          <a:p>
            <a:pPr marL="772779" lvl="1" indent="-386389" algn="l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kemudian download cetak format sk penetapan operator sekolah → cetak → diberi tanda tangan → scan → dan upload kembali di kolom sk penetapan operator sekolah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989149" y="1180236"/>
            <a:ext cx="12309702" cy="1054469"/>
            <a:chOff x="0" y="0"/>
            <a:chExt cx="3242061" cy="2777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42061" cy="277720"/>
            </a:xfrm>
            <a:custGeom>
              <a:avLst/>
              <a:gdLst/>
              <a:ahLst/>
              <a:cxnLst/>
              <a:rect l="l" t="t" r="r" b="b"/>
              <a:pathLst>
                <a:path w="3242061" h="277720">
                  <a:moveTo>
                    <a:pt x="32075" y="0"/>
                  </a:moveTo>
                  <a:lnTo>
                    <a:pt x="3209986" y="0"/>
                  </a:lnTo>
                  <a:cubicBezTo>
                    <a:pt x="3218493" y="0"/>
                    <a:pt x="3226651" y="3379"/>
                    <a:pt x="3232667" y="9395"/>
                  </a:cubicBezTo>
                  <a:cubicBezTo>
                    <a:pt x="3238682" y="15410"/>
                    <a:pt x="3242061" y="23568"/>
                    <a:pt x="3242061" y="32075"/>
                  </a:cubicBezTo>
                  <a:lnTo>
                    <a:pt x="3242061" y="245645"/>
                  </a:lnTo>
                  <a:cubicBezTo>
                    <a:pt x="3242061" y="263360"/>
                    <a:pt x="3227701" y="277720"/>
                    <a:pt x="3209986" y="277720"/>
                  </a:cubicBezTo>
                  <a:lnTo>
                    <a:pt x="32075" y="277720"/>
                  </a:lnTo>
                  <a:cubicBezTo>
                    <a:pt x="14361" y="277720"/>
                    <a:pt x="0" y="263360"/>
                    <a:pt x="0" y="245645"/>
                  </a:cubicBezTo>
                  <a:lnTo>
                    <a:pt x="0" y="32075"/>
                  </a:lnTo>
                  <a:cubicBezTo>
                    <a:pt x="0" y="14361"/>
                    <a:pt x="14361" y="0"/>
                    <a:pt x="32075" y="0"/>
                  </a:cubicBezTo>
                  <a:close/>
                </a:path>
              </a:pathLst>
            </a:custGeom>
            <a:solidFill>
              <a:srgbClr val="F9326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3242061" cy="37297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76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12392" y="1388322"/>
            <a:ext cx="11863216" cy="571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8"/>
              </a:lnSpc>
              <a:spcBef>
                <a:spcPct val="0"/>
              </a:spcBef>
            </a:pPr>
            <a:r>
              <a:rPr lang="en-US" sz="337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DESKRIPSI KHUSUS USER TAMBAHAN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1067" y="1227794"/>
            <a:ext cx="592516" cy="850872"/>
          </a:xfrm>
          <a:custGeom>
            <a:avLst/>
            <a:gdLst/>
            <a:ahLst/>
            <a:cxnLst/>
            <a:rect l="l" t="t" r="r" b="b"/>
            <a:pathLst>
              <a:path w="592516" h="850872">
                <a:moveTo>
                  <a:pt x="0" y="0"/>
                </a:moveTo>
                <a:lnTo>
                  <a:pt x="592516" y="0"/>
                </a:lnTo>
                <a:lnTo>
                  <a:pt x="592516" y="850872"/>
                </a:lnTo>
                <a:lnTo>
                  <a:pt x="0" y="8508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1067" y="2470849"/>
            <a:ext cx="10643047" cy="5587600"/>
          </a:xfrm>
          <a:custGeom>
            <a:avLst/>
            <a:gdLst/>
            <a:ahLst/>
            <a:cxnLst/>
            <a:rect l="l" t="t" r="r" b="b"/>
            <a:pathLst>
              <a:path w="10643047" h="5587600">
                <a:moveTo>
                  <a:pt x="0" y="0"/>
                </a:moveTo>
                <a:lnTo>
                  <a:pt x="10643046" y="0"/>
                </a:lnTo>
                <a:lnTo>
                  <a:pt x="10643046" y="5587600"/>
                </a:lnTo>
                <a:lnTo>
                  <a:pt x="0" y="5587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225340" y="2406846"/>
            <a:ext cx="4778296" cy="565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  <a:spcBef>
                <a:spcPct val="0"/>
              </a:spcBef>
            </a:pPr>
            <a:r>
              <a:rPr lang="en-US" sz="399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Selanjutnya buka menu verifikasi dokumen untuk memverifikasi berkas calon murid yang sudah upload berkas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49557" y="1191443"/>
            <a:ext cx="675027" cy="990040"/>
          </a:xfrm>
          <a:custGeom>
            <a:avLst/>
            <a:gdLst/>
            <a:ahLst/>
            <a:cxnLst/>
            <a:rect l="l" t="t" r="r" b="b"/>
            <a:pathLst>
              <a:path w="675027" h="990040">
                <a:moveTo>
                  <a:pt x="0" y="0"/>
                </a:moveTo>
                <a:lnTo>
                  <a:pt x="675028" y="0"/>
                </a:lnTo>
                <a:lnTo>
                  <a:pt x="675028" y="990040"/>
                </a:lnTo>
                <a:lnTo>
                  <a:pt x="0" y="9900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323660" y="2381243"/>
            <a:ext cx="4746344" cy="5372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0"/>
              </a:lnSpc>
              <a:spcBef>
                <a:spcPct val="0"/>
              </a:spcBef>
            </a:pPr>
            <a:r>
              <a:rPr lang="en-US" sz="502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Buka per dokumen dan tekan tombol detail untuk melihat detail dokumen 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t="-12808" b="-185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9557" y="2349700"/>
            <a:ext cx="10643047" cy="5587600"/>
          </a:xfrm>
          <a:custGeom>
            <a:avLst/>
            <a:gdLst/>
            <a:ahLst/>
            <a:cxnLst/>
            <a:rect l="l" t="t" r="r" b="b"/>
            <a:pathLst>
              <a:path w="10643047" h="5587600">
                <a:moveTo>
                  <a:pt x="0" y="0"/>
                </a:moveTo>
                <a:lnTo>
                  <a:pt x="10643047" y="0"/>
                </a:lnTo>
                <a:lnTo>
                  <a:pt x="10643047" y="5587600"/>
                </a:lnTo>
                <a:lnTo>
                  <a:pt x="0" y="5587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57556" y="4091580"/>
            <a:ext cx="708121" cy="476898"/>
          </a:xfrm>
          <a:custGeom>
            <a:avLst/>
            <a:gdLst/>
            <a:ahLst/>
            <a:cxnLst/>
            <a:rect l="l" t="t" r="r" b="b"/>
            <a:pathLst>
              <a:path w="708121" h="476898">
                <a:moveTo>
                  <a:pt x="0" y="0"/>
                </a:moveTo>
                <a:lnTo>
                  <a:pt x="708121" y="0"/>
                </a:lnTo>
                <a:lnTo>
                  <a:pt x="708121" y="476897"/>
                </a:lnTo>
                <a:lnTo>
                  <a:pt x="0" y="4768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12808" b="-1859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60688" y="1158113"/>
            <a:ext cx="12309702" cy="1496923"/>
            <a:chOff x="0" y="0"/>
            <a:chExt cx="3242061" cy="3942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2061" cy="394251"/>
            </a:xfrm>
            <a:custGeom>
              <a:avLst/>
              <a:gdLst/>
              <a:ahLst/>
              <a:cxnLst/>
              <a:rect l="l" t="t" r="r" b="b"/>
              <a:pathLst>
                <a:path w="3242061" h="394251">
                  <a:moveTo>
                    <a:pt x="32075" y="0"/>
                  </a:moveTo>
                  <a:lnTo>
                    <a:pt x="3209986" y="0"/>
                  </a:lnTo>
                  <a:cubicBezTo>
                    <a:pt x="3218493" y="0"/>
                    <a:pt x="3226651" y="3379"/>
                    <a:pt x="3232667" y="9395"/>
                  </a:cubicBezTo>
                  <a:cubicBezTo>
                    <a:pt x="3238682" y="15410"/>
                    <a:pt x="3242061" y="23568"/>
                    <a:pt x="3242061" y="32075"/>
                  </a:cubicBezTo>
                  <a:lnTo>
                    <a:pt x="3242061" y="362176"/>
                  </a:lnTo>
                  <a:cubicBezTo>
                    <a:pt x="3242061" y="379891"/>
                    <a:pt x="3227701" y="394251"/>
                    <a:pt x="3209986" y="394251"/>
                  </a:cubicBezTo>
                  <a:lnTo>
                    <a:pt x="32075" y="394251"/>
                  </a:lnTo>
                  <a:cubicBezTo>
                    <a:pt x="14361" y="394251"/>
                    <a:pt x="0" y="379891"/>
                    <a:pt x="0" y="362176"/>
                  </a:cubicBezTo>
                  <a:lnTo>
                    <a:pt x="0" y="32075"/>
                  </a:lnTo>
                  <a:cubicBezTo>
                    <a:pt x="0" y="14361"/>
                    <a:pt x="14361" y="0"/>
                    <a:pt x="32075" y="0"/>
                  </a:cubicBezTo>
                  <a:close/>
                </a:path>
              </a:pathLst>
            </a:custGeom>
            <a:solidFill>
              <a:srgbClr val="F932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3242061" cy="489501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76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940505" y="3106242"/>
            <a:ext cx="1583326" cy="2088320"/>
          </a:xfrm>
          <a:custGeom>
            <a:avLst/>
            <a:gdLst/>
            <a:ahLst/>
            <a:cxnLst/>
            <a:rect l="l" t="t" r="r" b="b"/>
            <a:pathLst>
              <a:path w="1583326" h="2088320">
                <a:moveTo>
                  <a:pt x="0" y="0"/>
                </a:moveTo>
                <a:lnTo>
                  <a:pt x="1583326" y="0"/>
                </a:lnTo>
                <a:lnTo>
                  <a:pt x="1583326" y="2088319"/>
                </a:lnTo>
                <a:lnTo>
                  <a:pt x="0" y="20883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38374" y="3685054"/>
            <a:ext cx="1079915" cy="727290"/>
          </a:xfrm>
          <a:custGeom>
            <a:avLst/>
            <a:gdLst/>
            <a:ahLst/>
            <a:cxnLst/>
            <a:rect l="l" t="t" r="r" b="b"/>
            <a:pathLst>
              <a:path w="1079915" h="727290">
                <a:moveTo>
                  <a:pt x="0" y="0"/>
                </a:moveTo>
                <a:lnTo>
                  <a:pt x="1079916" y="0"/>
                </a:lnTo>
                <a:lnTo>
                  <a:pt x="1079916" y="727290"/>
                </a:lnTo>
                <a:lnTo>
                  <a:pt x="0" y="7272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026" y="2931436"/>
            <a:ext cx="1812637" cy="2097674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7602161" y="3685054"/>
            <a:ext cx="1079915" cy="727290"/>
          </a:xfrm>
          <a:custGeom>
            <a:avLst/>
            <a:gdLst/>
            <a:ahLst/>
            <a:cxnLst/>
            <a:rect l="l" t="t" r="r" b="b"/>
            <a:pathLst>
              <a:path w="1079915" h="727290">
                <a:moveTo>
                  <a:pt x="0" y="0"/>
                </a:moveTo>
                <a:lnTo>
                  <a:pt x="1079915" y="0"/>
                </a:lnTo>
                <a:lnTo>
                  <a:pt x="1079915" y="727290"/>
                </a:lnTo>
                <a:lnTo>
                  <a:pt x="0" y="7272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21632" y="3326493"/>
            <a:ext cx="1498918" cy="1444412"/>
          </a:xfrm>
          <a:custGeom>
            <a:avLst/>
            <a:gdLst/>
            <a:ahLst/>
            <a:cxnLst/>
            <a:rect l="l" t="t" r="r" b="b"/>
            <a:pathLst>
              <a:path w="1498918" h="1444412">
                <a:moveTo>
                  <a:pt x="0" y="0"/>
                </a:moveTo>
                <a:lnTo>
                  <a:pt x="1498919" y="0"/>
                </a:lnTo>
                <a:lnTo>
                  <a:pt x="1498919" y="1444412"/>
                </a:lnTo>
                <a:lnTo>
                  <a:pt x="0" y="14444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4635" y="3607906"/>
            <a:ext cx="1079915" cy="727290"/>
          </a:xfrm>
          <a:custGeom>
            <a:avLst/>
            <a:gdLst/>
            <a:ahLst/>
            <a:cxnLst/>
            <a:rect l="l" t="t" r="r" b="b"/>
            <a:pathLst>
              <a:path w="1079915" h="727290">
                <a:moveTo>
                  <a:pt x="0" y="0"/>
                </a:moveTo>
                <a:lnTo>
                  <a:pt x="1079915" y="0"/>
                </a:lnTo>
                <a:lnTo>
                  <a:pt x="1079915" y="727290"/>
                </a:lnTo>
                <a:lnTo>
                  <a:pt x="0" y="7272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887081" y="3225309"/>
            <a:ext cx="1689225" cy="1428163"/>
          </a:xfrm>
          <a:custGeom>
            <a:avLst/>
            <a:gdLst/>
            <a:ahLst/>
            <a:cxnLst/>
            <a:rect l="l" t="t" r="r" b="b"/>
            <a:pathLst>
              <a:path w="1689225" h="1428163">
                <a:moveTo>
                  <a:pt x="0" y="0"/>
                </a:moveTo>
                <a:lnTo>
                  <a:pt x="1689225" y="0"/>
                </a:lnTo>
                <a:lnTo>
                  <a:pt x="1689225" y="1428163"/>
                </a:lnTo>
                <a:lnTo>
                  <a:pt x="0" y="14281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270517" y="1334953"/>
            <a:ext cx="11689999" cy="116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8"/>
              </a:lnSpc>
              <a:spcBef>
                <a:spcPct val="0"/>
              </a:spcBef>
            </a:pPr>
            <a:r>
              <a:rPr lang="en-US" sz="337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TEKNIS PENDATAAN MANDIRI LUAR KOTA YANG SEKOLAH ASALNYA TIDAK DI BONDOWOSO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7352" y="5439139"/>
            <a:ext cx="3049632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Calon murid dan wali murid datang ke sekolah tujuan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18290" y="5296264"/>
            <a:ext cx="3049632" cy="174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Operator Sekolah melakukan interview dan menanyakan sekolah asal nya dari luar atau dalam kabupaten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02798" y="5296264"/>
            <a:ext cx="3049632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Jika sekolah asalnya diluar maka lakukan pendataan mandiri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87306" y="5296264"/>
            <a:ext cx="3049632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Konfirmasi ke dinas pendidikan untuk aktvasi akun pendataan mandiri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0228" y="1286299"/>
            <a:ext cx="561702" cy="737317"/>
          </a:xfrm>
          <a:custGeom>
            <a:avLst/>
            <a:gdLst/>
            <a:ahLst/>
            <a:cxnLst/>
            <a:rect l="l" t="t" r="r" b="b"/>
            <a:pathLst>
              <a:path w="561702" h="737317">
                <a:moveTo>
                  <a:pt x="0" y="0"/>
                </a:moveTo>
                <a:lnTo>
                  <a:pt x="561702" y="0"/>
                </a:lnTo>
                <a:lnTo>
                  <a:pt x="561702" y="737317"/>
                </a:lnTo>
                <a:lnTo>
                  <a:pt x="0" y="7373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0228" y="2342550"/>
            <a:ext cx="10594610" cy="5601900"/>
          </a:xfrm>
          <a:custGeom>
            <a:avLst/>
            <a:gdLst/>
            <a:ahLst/>
            <a:cxnLst/>
            <a:rect l="l" t="t" r="r" b="b"/>
            <a:pathLst>
              <a:path w="10594610" h="5601900">
                <a:moveTo>
                  <a:pt x="0" y="0"/>
                </a:moveTo>
                <a:lnTo>
                  <a:pt x="10594610" y="0"/>
                </a:lnTo>
                <a:lnTo>
                  <a:pt x="10594610" y="5601900"/>
                </a:lnTo>
                <a:lnTo>
                  <a:pt x="0" y="5601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203217" y="2237775"/>
            <a:ext cx="4667056" cy="570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3"/>
              </a:lnSpc>
              <a:spcBef>
                <a:spcPct val="0"/>
              </a:spcBef>
            </a:pPr>
            <a:r>
              <a:rPr lang="en-US" sz="360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Pilih verifikasi jika dokumen sudah benar, pilih ditolak jika ada dokumen yang salah, penilaian tiap dokumen bisa di kondisikan sesuai juknis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2112" y="1274140"/>
            <a:ext cx="694284" cy="935922"/>
          </a:xfrm>
          <a:custGeom>
            <a:avLst/>
            <a:gdLst/>
            <a:ahLst/>
            <a:cxnLst/>
            <a:rect l="l" t="t" r="r" b="b"/>
            <a:pathLst>
              <a:path w="694284" h="935922">
                <a:moveTo>
                  <a:pt x="0" y="0"/>
                </a:moveTo>
                <a:lnTo>
                  <a:pt x="694283" y="0"/>
                </a:lnTo>
                <a:lnTo>
                  <a:pt x="694283" y="935922"/>
                </a:lnTo>
                <a:lnTo>
                  <a:pt x="0" y="9359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92112" y="2599639"/>
            <a:ext cx="10800492" cy="5724261"/>
          </a:xfrm>
          <a:custGeom>
            <a:avLst/>
            <a:gdLst/>
            <a:ahLst/>
            <a:cxnLst/>
            <a:rect l="l" t="t" r="r" b="b"/>
            <a:pathLst>
              <a:path w="10800492" h="5724261">
                <a:moveTo>
                  <a:pt x="0" y="0"/>
                </a:moveTo>
                <a:lnTo>
                  <a:pt x="10800492" y="0"/>
                </a:lnTo>
                <a:lnTo>
                  <a:pt x="10800492" y="5724261"/>
                </a:lnTo>
                <a:lnTo>
                  <a:pt x="0" y="5724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39071" y="4801652"/>
            <a:ext cx="706145" cy="475567"/>
          </a:xfrm>
          <a:custGeom>
            <a:avLst/>
            <a:gdLst/>
            <a:ahLst/>
            <a:cxnLst/>
            <a:rect l="l" t="t" r="r" b="b"/>
            <a:pathLst>
              <a:path w="706145" h="475567">
                <a:moveTo>
                  <a:pt x="0" y="0"/>
                </a:moveTo>
                <a:lnTo>
                  <a:pt x="706145" y="0"/>
                </a:lnTo>
                <a:lnTo>
                  <a:pt x="706145" y="475567"/>
                </a:lnTo>
                <a:lnTo>
                  <a:pt x="0" y="4755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350569" y="2485339"/>
            <a:ext cx="4610360" cy="5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7"/>
              </a:lnSpc>
              <a:spcBef>
                <a:spcPct val="0"/>
              </a:spcBef>
            </a:pPr>
            <a:r>
              <a:rPr lang="en-US" sz="412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Beri catatan koreksi jika ditolak dokumennya, dan perbaiki di login murid yang bersangkutan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4045216" y="5223986"/>
            <a:ext cx="706145" cy="475567"/>
          </a:xfrm>
          <a:custGeom>
            <a:avLst/>
            <a:gdLst/>
            <a:ahLst/>
            <a:cxnLst/>
            <a:rect l="l" t="t" r="r" b="b"/>
            <a:pathLst>
              <a:path w="706145" h="475567">
                <a:moveTo>
                  <a:pt x="0" y="0"/>
                </a:moveTo>
                <a:lnTo>
                  <a:pt x="706145" y="0"/>
                </a:lnTo>
                <a:lnTo>
                  <a:pt x="706145" y="475567"/>
                </a:lnTo>
                <a:lnTo>
                  <a:pt x="0" y="4755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6648" y="1392896"/>
            <a:ext cx="642837" cy="858156"/>
          </a:xfrm>
          <a:custGeom>
            <a:avLst/>
            <a:gdLst/>
            <a:ahLst/>
            <a:cxnLst/>
            <a:rect l="l" t="t" r="r" b="b"/>
            <a:pathLst>
              <a:path w="642837" h="858156">
                <a:moveTo>
                  <a:pt x="0" y="0"/>
                </a:moveTo>
                <a:lnTo>
                  <a:pt x="642837" y="0"/>
                </a:lnTo>
                <a:lnTo>
                  <a:pt x="642837" y="858156"/>
                </a:lnTo>
                <a:lnTo>
                  <a:pt x="0" y="8581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6648" y="2437331"/>
            <a:ext cx="10260355" cy="5412337"/>
          </a:xfrm>
          <a:custGeom>
            <a:avLst/>
            <a:gdLst/>
            <a:ahLst/>
            <a:cxnLst/>
            <a:rect l="l" t="t" r="r" b="b"/>
            <a:pathLst>
              <a:path w="10260355" h="5412337">
                <a:moveTo>
                  <a:pt x="0" y="0"/>
                </a:moveTo>
                <a:lnTo>
                  <a:pt x="10260355" y="0"/>
                </a:lnTo>
                <a:lnTo>
                  <a:pt x="10260355" y="5412338"/>
                </a:lnTo>
                <a:lnTo>
                  <a:pt x="0" y="54123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090619" y="2447339"/>
            <a:ext cx="4748330" cy="527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70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Buka menu monitor siswa untuk memverifikasi final dokumen siswa dengan menekan tombol verifikasi final 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9465275" y="4294833"/>
            <a:ext cx="706145" cy="475567"/>
          </a:xfrm>
          <a:custGeom>
            <a:avLst/>
            <a:gdLst/>
            <a:ahLst/>
            <a:cxnLst/>
            <a:rect l="l" t="t" r="r" b="b"/>
            <a:pathLst>
              <a:path w="706145" h="475567">
                <a:moveTo>
                  <a:pt x="0" y="0"/>
                </a:moveTo>
                <a:lnTo>
                  <a:pt x="706146" y="0"/>
                </a:lnTo>
                <a:lnTo>
                  <a:pt x="706146" y="475567"/>
                </a:lnTo>
                <a:lnTo>
                  <a:pt x="0" y="4755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6001" y="1350664"/>
            <a:ext cx="1096267" cy="832077"/>
          </a:xfrm>
          <a:custGeom>
            <a:avLst/>
            <a:gdLst/>
            <a:ahLst/>
            <a:cxnLst/>
            <a:rect l="l" t="t" r="r" b="b"/>
            <a:pathLst>
              <a:path w="1096267" h="832077">
                <a:moveTo>
                  <a:pt x="0" y="0"/>
                </a:moveTo>
                <a:lnTo>
                  <a:pt x="1096267" y="0"/>
                </a:lnTo>
                <a:lnTo>
                  <a:pt x="1096267" y="832077"/>
                </a:lnTo>
                <a:lnTo>
                  <a:pt x="0" y="8320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6001" y="2652178"/>
            <a:ext cx="10407329" cy="5450839"/>
          </a:xfrm>
          <a:custGeom>
            <a:avLst/>
            <a:gdLst/>
            <a:ahLst/>
            <a:cxnLst/>
            <a:rect l="l" t="t" r="r" b="b"/>
            <a:pathLst>
              <a:path w="10407329" h="5450839">
                <a:moveTo>
                  <a:pt x="0" y="0"/>
                </a:moveTo>
                <a:lnTo>
                  <a:pt x="10407329" y="0"/>
                </a:lnTo>
                <a:lnTo>
                  <a:pt x="10407329" y="5450839"/>
                </a:lnTo>
                <a:lnTo>
                  <a:pt x="0" y="54508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025634" y="2556928"/>
            <a:ext cx="4892245" cy="554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12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Setelah di verifikasi final maka data calon murid tersebut langsung masuk di seleksi sementara yang di seleksi secara otomatis dari aplikasi dan tinggal menunggu sampai tahapan pendaftaran selesai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988524" y="1696692"/>
            <a:ext cx="8310952" cy="7164984"/>
            <a:chOff x="0" y="0"/>
            <a:chExt cx="2188893" cy="18870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88893" cy="1887074"/>
            </a:xfrm>
            <a:custGeom>
              <a:avLst/>
              <a:gdLst/>
              <a:ahLst/>
              <a:cxnLst/>
              <a:rect l="l" t="t" r="r" b="b"/>
              <a:pathLst>
                <a:path w="2188893" h="1887074">
                  <a:moveTo>
                    <a:pt x="47508" y="0"/>
                  </a:moveTo>
                  <a:lnTo>
                    <a:pt x="2141384" y="0"/>
                  </a:lnTo>
                  <a:cubicBezTo>
                    <a:pt x="2153984" y="0"/>
                    <a:pt x="2166068" y="5005"/>
                    <a:pt x="2174978" y="13915"/>
                  </a:cubicBezTo>
                  <a:cubicBezTo>
                    <a:pt x="2183887" y="22824"/>
                    <a:pt x="2188893" y="34908"/>
                    <a:pt x="2188893" y="47508"/>
                  </a:cubicBezTo>
                  <a:lnTo>
                    <a:pt x="2188893" y="1839566"/>
                  </a:lnTo>
                  <a:cubicBezTo>
                    <a:pt x="2188893" y="1852166"/>
                    <a:pt x="2183887" y="1864250"/>
                    <a:pt x="2174978" y="1873159"/>
                  </a:cubicBezTo>
                  <a:cubicBezTo>
                    <a:pt x="2166068" y="1882069"/>
                    <a:pt x="2153984" y="1887074"/>
                    <a:pt x="2141384" y="1887074"/>
                  </a:cubicBezTo>
                  <a:lnTo>
                    <a:pt x="47508" y="1887074"/>
                  </a:lnTo>
                  <a:cubicBezTo>
                    <a:pt x="34908" y="1887074"/>
                    <a:pt x="22824" y="1882069"/>
                    <a:pt x="13915" y="1873159"/>
                  </a:cubicBezTo>
                  <a:cubicBezTo>
                    <a:pt x="5005" y="1864250"/>
                    <a:pt x="0" y="1852166"/>
                    <a:pt x="0" y="1839566"/>
                  </a:cubicBezTo>
                  <a:lnTo>
                    <a:pt x="0" y="47508"/>
                  </a:lnTo>
                  <a:cubicBezTo>
                    <a:pt x="0" y="34908"/>
                    <a:pt x="5005" y="22824"/>
                    <a:pt x="13915" y="13915"/>
                  </a:cubicBezTo>
                  <a:cubicBezTo>
                    <a:pt x="22824" y="5005"/>
                    <a:pt x="34908" y="0"/>
                    <a:pt x="47508" y="0"/>
                  </a:cubicBezTo>
                  <a:close/>
                </a:path>
              </a:pathLst>
            </a:custGeom>
            <a:solidFill>
              <a:srgbClr val="F932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88893" cy="1915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648882" y="2568850"/>
            <a:ext cx="4990236" cy="3840036"/>
          </a:xfrm>
          <a:custGeom>
            <a:avLst/>
            <a:gdLst/>
            <a:ahLst/>
            <a:cxnLst/>
            <a:rect l="l" t="t" r="r" b="b"/>
            <a:pathLst>
              <a:path w="4990236" h="3840036">
                <a:moveTo>
                  <a:pt x="0" y="0"/>
                </a:moveTo>
                <a:lnTo>
                  <a:pt x="4990236" y="0"/>
                </a:lnTo>
                <a:lnTo>
                  <a:pt x="4990236" y="3840036"/>
                </a:lnTo>
                <a:lnTo>
                  <a:pt x="0" y="38400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88248" y="6791946"/>
            <a:ext cx="7593565" cy="1672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4"/>
              </a:lnSpc>
            </a:pPr>
            <a:r>
              <a:rPr lang="en-US" sz="3800" b="1" spc="7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Mohon maaf atas kekurangan dan kesalahan kami</a:t>
            </a:r>
          </a:p>
        </p:txBody>
      </p:sp>
      <p:sp>
        <p:nvSpPr>
          <p:cNvPr id="11" name="Freeform 11"/>
          <p:cNvSpPr/>
          <p:nvPr/>
        </p:nvSpPr>
        <p:spPr>
          <a:xfrm>
            <a:off x="46024" y="-69818"/>
            <a:ext cx="5342224" cy="6108572"/>
          </a:xfrm>
          <a:custGeom>
            <a:avLst/>
            <a:gdLst/>
            <a:ahLst/>
            <a:cxnLst/>
            <a:rect l="l" t="t" r="r" b="b"/>
            <a:pathLst>
              <a:path w="5342224" h="6108572">
                <a:moveTo>
                  <a:pt x="0" y="0"/>
                </a:moveTo>
                <a:lnTo>
                  <a:pt x="5342224" y="0"/>
                </a:lnTo>
                <a:lnTo>
                  <a:pt x="5342224" y="6108572"/>
                </a:lnTo>
                <a:lnTo>
                  <a:pt x="0" y="6108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4134855" y="5555273"/>
            <a:ext cx="4199169" cy="4801545"/>
          </a:xfrm>
          <a:custGeom>
            <a:avLst/>
            <a:gdLst/>
            <a:ahLst/>
            <a:cxnLst/>
            <a:rect l="l" t="t" r="r" b="b"/>
            <a:pathLst>
              <a:path w="4199169" h="4801545">
                <a:moveTo>
                  <a:pt x="4199169" y="4801545"/>
                </a:moveTo>
                <a:lnTo>
                  <a:pt x="0" y="4801545"/>
                </a:lnTo>
                <a:lnTo>
                  <a:pt x="0" y="0"/>
                </a:lnTo>
                <a:lnTo>
                  <a:pt x="4199169" y="0"/>
                </a:lnTo>
                <a:lnTo>
                  <a:pt x="4199169" y="480154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7856" y="2719503"/>
            <a:ext cx="8898488" cy="4847993"/>
          </a:xfrm>
          <a:custGeom>
            <a:avLst/>
            <a:gdLst/>
            <a:ahLst/>
            <a:cxnLst/>
            <a:rect l="l" t="t" r="r" b="b"/>
            <a:pathLst>
              <a:path w="8898488" h="4847993">
                <a:moveTo>
                  <a:pt x="0" y="0"/>
                </a:moveTo>
                <a:lnTo>
                  <a:pt x="8898488" y="0"/>
                </a:lnTo>
                <a:lnTo>
                  <a:pt x="8898488" y="4847994"/>
                </a:lnTo>
                <a:lnTo>
                  <a:pt x="0" y="4847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8" r="-2638"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5807100" y="3753617"/>
            <a:ext cx="744151" cy="501163"/>
          </a:xfrm>
          <a:custGeom>
            <a:avLst/>
            <a:gdLst/>
            <a:ahLst/>
            <a:cxnLst/>
            <a:rect l="l" t="t" r="r" b="b"/>
            <a:pathLst>
              <a:path w="744151" h="501163">
                <a:moveTo>
                  <a:pt x="0" y="0"/>
                </a:moveTo>
                <a:lnTo>
                  <a:pt x="744151" y="0"/>
                </a:lnTo>
                <a:lnTo>
                  <a:pt x="744151" y="501163"/>
                </a:lnTo>
                <a:lnTo>
                  <a:pt x="0" y="5011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7856" y="1249927"/>
            <a:ext cx="582013" cy="909395"/>
          </a:xfrm>
          <a:custGeom>
            <a:avLst/>
            <a:gdLst/>
            <a:ahLst/>
            <a:cxnLst/>
            <a:rect l="l" t="t" r="r" b="b"/>
            <a:pathLst>
              <a:path w="582013" h="909395">
                <a:moveTo>
                  <a:pt x="0" y="0"/>
                </a:moveTo>
                <a:lnTo>
                  <a:pt x="582013" y="0"/>
                </a:lnTo>
                <a:lnTo>
                  <a:pt x="582013" y="909395"/>
                </a:lnTo>
                <a:lnTo>
                  <a:pt x="0" y="9093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505243" y="2794132"/>
            <a:ext cx="6555581" cy="454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9"/>
              </a:lnSpc>
              <a:spcBef>
                <a:spcPct val="0"/>
              </a:spcBef>
            </a:pPr>
            <a:r>
              <a:rPr lang="en-US" sz="51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Buka web spmb.bondowosokab.go.id, buka menu SPMB Online dan pilih seleksi SD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5488" y="2674915"/>
            <a:ext cx="9315415" cy="4937170"/>
          </a:xfrm>
          <a:custGeom>
            <a:avLst/>
            <a:gdLst/>
            <a:ahLst/>
            <a:cxnLst/>
            <a:rect l="l" t="t" r="r" b="b"/>
            <a:pathLst>
              <a:path w="9315415" h="4937170">
                <a:moveTo>
                  <a:pt x="0" y="0"/>
                </a:moveTo>
                <a:lnTo>
                  <a:pt x="9315416" y="0"/>
                </a:lnTo>
                <a:lnTo>
                  <a:pt x="9315416" y="4937170"/>
                </a:lnTo>
                <a:lnTo>
                  <a:pt x="0" y="4937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0478" y="1184870"/>
            <a:ext cx="725573" cy="947899"/>
          </a:xfrm>
          <a:custGeom>
            <a:avLst/>
            <a:gdLst/>
            <a:ahLst/>
            <a:cxnLst/>
            <a:rect l="l" t="t" r="r" b="b"/>
            <a:pathLst>
              <a:path w="725573" h="947899">
                <a:moveTo>
                  <a:pt x="0" y="0"/>
                </a:moveTo>
                <a:lnTo>
                  <a:pt x="725573" y="0"/>
                </a:lnTo>
                <a:lnTo>
                  <a:pt x="725573" y="947899"/>
                </a:lnTo>
                <a:lnTo>
                  <a:pt x="0" y="9478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580904" y="2922662"/>
            <a:ext cx="6555581" cy="364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9"/>
              </a:lnSpc>
              <a:spcBef>
                <a:spcPct val="0"/>
              </a:spcBef>
            </a:pPr>
            <a:r>
              <a:rPr lang="en-US" sz="513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Pilih dan buka menu pendataan luar kota di bawah menu beranda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2497915" y="3865991"/>
            <a:ext cx="744151" cy="501163"/>
          </a:xfrm>
          <a:custGeom>
            <a:avLst/>
            <a:gdLst/>
            <a:ahLst/>
            <a:cxnLst/>
            <a:rect l="l" t="t" r="r" b="b"/>
            <a:pathLst>
              <a:path w="744151" h="501163">
                <a:moveTo>
                  <a:pt x="0" y="0"/>
                </a:moveTo>
                <a:lnTo>
                  <a:pt x="744151" y="0"/>
                </a:lnTo>
                <a:lnTo>
                  <a:pt x="744151" y="501163"/>
                </a:lnTo>
                <a:lnTo>
                  <a:pt x="0" y="5011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5488" y="1272039"/>
            <a:ext cx="708134" cy="1016902"/>
          </a:xfrm>
          <a:custGeom>
            <a:avLst/>
            <a:gdLst/>
            <a:ahLst/>
            <a:cxnLst/>
            <a:rect l="l" t="t" r="r" b="b"/>
            <a:pathLst>
              <a:path w="708134" h="1016902">
                <a:moveTo>
                  <a:pt x="0" y="0"/>
                </a:moveTo>
                <a:lnTo>
                  <a:pt x="708134" y="0"/>
                </a:lnTo>
                <a:lnTo>
                  <a:pt x="708134" y="1016902"/>
                </a:lnTo>
                <a:lnTo>
                  <a:pt x="0" y="10169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5488" y="2932733"/>
            <a:ext cx="9512191" cy="5029571"/>
          </a:xfrm>
          <a:custGeom>
            <a:avLst/>
            <a:gdLst/>
            <a:ahLst/>
            <a:cxnLst/>
            <a:rect l="l" t="t" r="r" b="b"/>
            <a:pathLst>
              <a:path w="9512191" h="5029571">
                <a:moveTo>
                  <a:pt x="0" y="0"/>
                </a:moveTo>
                <a:lnTo>
                  <a:pt x="9512191" y="0"/>
                </a:lnTo>
                <a:lnTo>
                  <a:pt x="9512191" y="5029570"/>
                </a:lnTo>
                <a:lnTo>
                  <a:pt x="0" y="5029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179574" y="2799383"/>
            <a:ext cx="5835588" cy="4044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  <a:spcBef>
                <a:spcPct val="0"/>
              </a:spcBef>
            </a:pPr>
            <a:r>
              <a:rPr lang="en-US" sz="457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Input form sesuai dengan data murid, dan isi password menggunakan NIK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 t="-12808" b="-185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3915" y="1281451"/>
            <a:ext cx="823523" cy="1096702"/>
          </a:xfrm>
          <a:custGeom>
            <a:avLst/>
            <a:gdLst/>
            <a:ahLst/>
            <a:cxnLst/>
            <a:rect l="l" t="t" r="r" b="b"/>
            <a:pathLst>
              <a:path w="823523" h="1096702">
                <a:moveTo>
                  <a:pt x="0" y="0"/>
                </a:moveTo>
                <a:lnTo>
                  <a:pt x="823524" y="0"/>
                </a:lnTo>
                <a:lnTo>
                  <a:pt x="823524" y="1096702"/>
                </a:lnTo>
                <a:lnTo>
                  <a:pt x="0" y="10967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3915" y="2833414"/>
            <a:ext cx="9999695" cy="5249840"/>
          </a:xfrm>
          <a:custGeom>
            <a:avLst/>
            <a:gdLst/>
            <a:ahLst/>
            <a:cxnLst/>
            <a:rect l="l" t="t" r="r" b="b"/>
            <a:pathLst>
              <a:path w="9999695" h="5249840">
                <a:moveTo>
                  <a:pt x="0" y="0"/>
                </a:moveTo>
                <a:lnTo>
                  <a:pt x="9999695" y="0"/>
                </a:lnTo>
                <a:lnTo>
                  <a:pt x="9999695" y="5249840"/>
                </a:lnTo>
                <a:lnTo>
                  <a:pt x="0" y="5249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525506" y="2759198"/>
            <a:ext cx="5505272" cy="5324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  <a:spcBef>
                <a:spcPct val="0"/>
              </a:spcBef>
            </a:pPr>
            <a:r>
              <a:rPr lang="en-US" sz="431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Konfirmasi ke dinas pendidikan untuk verfikasi akun, jika sudah diverifikasi maka langsung tekan login murid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5794196" y="4642337"/>
            <a:ext cx="744151" cy="501163"/>
          </a:xfrm>
          <a:custGeom>
            <a:avLst/>
            <a:gdLst/>
            <a:ahLst/>
            <a:cxnLst/>
            <a:rect l="l" t="t" r="r" b="b"/>
            <a:pathLst>
              <a:path w="744151" h="501163">
                <a:moveTo>
                  <a:pt x="0" y="0"/>
                </a:moveTo>
                <a:lnTo>
                  <a:pt x="744151" y="0"/>
                </a:lnTo>
                <a:lnTo>
                  <a:pt x="744151" y="501163"/>
                </a:lnTo>
                <a:lnTo>
                  <a:pt x="0" y="5011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12808" b="-1859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95225" y="3650730"/>
            <a:ext cx="11097550" cy="3230640"/>
            <a:chOff x="0" y="0"/>
            <a:chExt cx="2922812" cy="8508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2812" cy="850868"/>
            </a:xfrm>
            <a:custGeom>
              <a:avLst/>
              <a:gdLst/>
              <a:ahLst/>
              <a:cxnLst/>
              <a:rect l="l" t="t" r="r" b="b"/>
              <a:pathLst>
                <a:path w="2922812" h="850868">
                  <a:moveTo>
                    <a:pt x="35579" y="0"/>
                  </a:moveTo>
                  <a:lnTo>
                    <a:pt x="2887233" y="0"/>
                  </a:lnTo>
                  <a:cubicBezTo>
                    <a:pt x="2896669" y="0"/>
                    <a:pt x="2905718" y="3748"/>
                    <a:pt x="2912391" y="10421"/>
                  </a:cubicBezTo>
                  <a:cubicBezTo>
                    <a:pt x="2919063" y="17093"/>
                    <a:pt x="2922812" y="26143"/>
                    <a:pt x="2922812" y="35579"/>
                  </a:cubicBezTo>
                  <a:lnTo>
                    <a:pt x="2922812" y="815289"/>
                  </a:lnTo>
                  <a:cubicBezTo>
                    <a:pt x="2922812" y="824725"/>
                    <a:pt x="2919063" y="833775"/>
                    <a:pt x="2912391" y="840447"/>
                  </a:cubicBezTo>
                  <a:cubicBezTo>
                    <a:pt x="2905718" y="847120"/>
                    <a:pt x="2896669" y="850868"/>
                    <a:pt x="2887233" y="850868"/>
                  </a:cubicBezTo>
                  <a:lnTo>
                    <a:pt x="35579" y="850868"/>
                  </a:lnTo>
                  <a:cubicBezTo>
                    <a:pt x="26143" y="850868"/>
                    <a:pt x="17093" y="847120"/>
                    <a:pt x="10421" y="840447"/>
                  </a:cubicBezTo>
                  <a:cubicBezTo>
                    <a:pt x="3748" y="833775"/>
                    <a:pt x="0" y="824725"/>
                    <a:pt x="0" y="815289"/>
                  </a:cubicBezTo>
                  <a:lnTo>
                    <a:pt x="0" y="35579"/>
                  </a:lnTo>
                  <a:cubicBezTo>
                    <a:pt x="0" y="26143"/>
                    <a:pt x="3748" y="17093"/>
                    <a:pt x="10421" y="10421"/>
                  </a:cubicBezTo>
                  <a:cubicBezTo>
                    <a:pt x="17093" y="3748"/>
                    <a:pt x="26143" y="0"/>
                    <a:pt x="35579" y="0"/>
                  </a:cubicBezTo>
                  <a:close/>
                </a:path>
              </a:pathLst>
            </a:custGeom>
            <a:solidFill>
              <a:srgbClr val="F932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2922812" cy="946118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76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55025" y="4468068"/>
            <a:ext cx="10577950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TEKNIS APLIKASI UPLOAD BERKAS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269794" y="4902405"/>
            <a:ext cx="1079915" cy="727290"/>
          </a:xfrm>
          <a:custGeom>
            <a:avLst/>
            <a:gdLst/>
            <a:ahLst/>
            <a:cxnLst/>
            <a:rect l="l" t="t" r="r" b="b"/>
            <a:pathLst>
              <a:path w="1079915" h="727290">
                <a:moveTo>
                  <a:pt x="0" y="0"/>
                </a:moveTo>
                <a:lnTo>
                  <a:pt x="1079915" y="0"/>
                </a:lnTo>
                <a:lnTo>
                  <a:pt x="1079915" y="727289"/>
                </a:lnTo>
                <a:lnTo>
                  <a:pt x="0" y="7272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0E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 t="-12808" b="-1859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56984" y="1158113"/>
            <a:ext cx="9630097" cy="955944"/>
            <a:chOff x="0" y="0"/>
            <a:chExt cx="2536322" cy="2517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36322" cy="251771"/>
            </a:xfrm>
            <a:custGeom>
              <a:avLst/>
              <a:gdLst/>
              <a:ahLst/>
              <a:cxnLst/>
              <a:rect l="l" t="t" r="r" b="b"/>
              <a:pathLst>
                <a:path w="2536322" h="251771">
                  <a:moveTo>
                    <a:pt x="41000" y="0"/>
                  </a:moveTo>
                  <a:lnTo>
                    <a:pt x="2495322" y="0"/>
                  </a:lnTo>
                  <a:cubicBezTo>
                    <a:pt x="2517965" y="0"/>
                    <a:pt x="2536322" y="18357"/>
                    <a:pt x="2536322" y="41000"/>
                  </a:cubicBezTo>
                  <a:lnTo>
                    <a:pt x="2536322" y="210771"/>
                  </a:lnTo>
                  <a:cubicBezTo>
                    <a:pt x="2536322" y="233415"/>
                    <a:pt x="2517965" y="251771"/>
                    <a:pt x="2495322" y="251771"/>
                  </a:cubicBezTo>
                  <a:lnTo>
                    <a:pt x="41000" y="251771"/>
                  </a:lnTo>
                  <a:cubicBezTo>
                    <a:pt x="18357" y="251771"/>
                    <a:pt x="0" y="233415"/>
                    <a:pt x="0" y="210771"/>
                  </a:cubicBezTo>
                  <a:lnTo>
                    <a:pt x="0" y="41000"/>
                  </a:lnTo>
                  <a:cubicBezTo>
                    <a:pt x="0" y="18357"/>
                    <a:pt x="18357" y="0"/>
                    <a:pt x="41000" y="0"/>
                  </a:cubicBezTo>
                  <a:close/>
                </a:path>
              </a:pathLst>
            </a:custGeom>
            <a:solidFill>
              <a:srgbClr val="F932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2536322" cy="347021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76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102230" y="2952573"/>
            <a:ext cx="1079915" cy="727290"/>
          </a:xfrm>
          <a:custGeom>
            <a:avLst/>
            <a:gdLst/>
            <a:ahLst/>
            <a:cxnLst/>
            <a:rect l="l" t="t" r="r" b="b"/>
            <a:pathLst>
              <a:path w="1079915" h="727290">
                <a:moveTo>
                  <a:pt x="0" y="0"/>
                </a:moveTo>
                <a:lnTo>
                  <a:pt x="1079915" y="0"/>
                </a:lnTo>
                <a:lnTo>
                  <a:pt x="1079915" y="727290"/>
                </a:lnTo>
                <a:lnTo>
                  <a:pt x="0" y="7272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226" y="2267381"/>
            <a:ext cx="1812637" cy="2097674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5941199" y="2551506"/>
            <a:ext cx="1638743" cy="1638743"/>
          </a:xfrm>
          <a:custGeom>
            <a:avLst/>
            <a:gdLst/>
            <a:ahLst/>
            <a:cxnLst/>
            <a:rect l="l" t="t" r="r" b="b"/>
            <a:pathLst>
              <a:path w="1638743" h="1638743">
                <a:moveTo>
                  <a:pt x="0" y="0"/>
                </a:moveTo>
                <a:lnTo>
                  <a:pt x="1638744" y="0"/>
                </a:lnTo>
                <a:lnTo>
                  <a:pt x="1638744" y="1638743"/>
                </a:lnTo>
                <a:lnTo>
                  <a:pt x="0" y="16387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771070" y="2551506"/>
            <a:ext cx="2498949" cy="1718028"/>
          </a:xfrm>
          <a:custGeom>
            <a:avLst/>
            <a:gdLst/>
            <a:ahLst/>
            <a:cxnLst/>
            <a:rect l="l" t="t" r="r" b="b"/>
            <a:pathLst>
              <a:path w="2498949" h="1718028">
                <a:moveTo>
                  <a:pt x="0" y="0"/>
                </a:moveTo>
                <a:lnTo>
                  <a:pt x="2498949" y="0"/>
                </a:lnTo>
                <a:lnTo>
                  <a:pt x="2498949" y="1718027"/>
                </a:lnTo>
                <a:lnTo>
                  <a:pt x="0" y="17180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183006" y="2952573"/>
            <a:ext cx="1079915" cy="727290"/>
          </a:xfrm>
          <a:custGeom>
            <a:avLst/>
            <a:gdLst/>
            <a:ahLst/>
            <a:cxnLst/>
            <a:rect l="l" t="t" r="r" b="b"/>
            <a:pathLst>
              <a:path w="1079915" h="727290">
                <a:moveTo>
                  <a:pt x="0" y="0"/>
                </a:moveTo>
                <a:lnTo>
                  <a:pt x="1079916" y="0"/>
                </a:lnTo>
                <a:lnTo>
                  <a:pt x="1079916" y="727290"/>
                </a:lnTo>
                <a:lnTo>
                  <a:pt x="0" y="7272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473885" y="2551506"/>
            <a:ext cx="1935360" cy="1935360"/>
          </a:xfrm>
          <a:custGeom>
            <a:avLst/>
            <a:gdLst/>
            <a:ahLst/>
            <a:cxnLst/>
            <a:rect l="l" t="t" r="r" b="b"/>
            <a:pathLst>
              <a:path w="1935360" h="1935360">
                <a:moveTo>
                  <a:pt x="0" y="0"/>
                </a:moveTo>
                <a:lnTo>
                  <a:pt x="1935360" y="0"/>
                </a:lnTo>
                <a:lnTo>
                  <a:pt x="1935360" y="1935360"/>
                </a:lnTo>
                <a:lnTo>
                  <a:pt x="0" y="19353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831994" y="2969133"/>
            <a:ext cx="1079915" cy="727290"/>
          </a:xfrm>
          <a:custGeom>
            <a:avLst/>
            <a:gdLst/>
            <a:ahLst/>
            <a:cxnLst/>
            <a:rect l="l" t="t" r="r" b="b"/>
            <a:pathLst>
              <a:path w="1079915" h="727290">
                <a:moveTo>
                  <a:pt x="0" y="0"/>
                </a:moveTo>
                <a:lnTo>
                  <a:pt x="1079916" y="0"/>
                </a:lnTo>
                <a:lnTo>
                  <a:pt x="1079916" y="727289"/>
                </a:lnTo>
                <a:lnTo>
                  <a:pt x="0" y="7272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518841" y="6096820"/>
            <a:ext cx="1328351" cy="1381105"/>
          </a:xfrm>
          <a:custGeom>
            <a:avLst/>
            <a:gdLst/>
            <a:ahLst/>
            <a:cxnLst/>
            <a:rect l="l" t="t" r="r" b="b"/>
            <a:pathLst>
              <a:path w="1328351" h="1381105">
                <a:moveTo>
                  <a:pt x="0" y="0"/>
                </a:moveTo>
                <a:lnTo>
                  <a:pt x="1328351" y="0"/>
                </a:lnTo>
                <a:lnTo>
                  <a:pt x="1328351" y="1381105"/>
                </a:lnTo>
                <a:lnTo>
                  <a:pt x="0" y="13811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97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052865" y="5819692"/>
            <a:ext cx="1935360" cy="1935360"/>
          </a:xfrm>
          <a:custGeom>
            <a:avLst/>
            <a:gdLst/>
            <a:ahLst/>
            <a:cxnLst/>
            <a:rect l="l" t="t" r="r" b="b"/>
            <a:pathLst>
              <a:path w="1935360" h="1935360">
                <a:moveTo>
                  <a:pt x="0" y="0"/>
                </a:moveTo>
                <a:lnTo>
                  <a:pt x="1935360" y="0"/>
                </a:lnTo>
                <a:lnTo>
                  <a:pt x="1935360" y="1935361"/>
                </a:lnTo>
                <a:lnTo>
                  <a:pt x="0" y="19353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>
            <a:off x="8183006" y="6423728"/>
            <a:ext cx="1079915" cy="727290"/>
          </a:xfrm>
          <a:custGeom>
            <a:avLst/>
            <a:gdLst/>
            <a:ahLst/>
            <a:cxnLst/>
            <a:rect l="l" t="t" r="r" b="b"/>
            <a:pathLst>
              <a:path w="1079915" h="727290">
                <a:moveTo>
                  <a:pt x="0" y="0"/>
                </a:moveTo>
                <a:lnTo>
                  <a:pt x="1079916" y="0"/>
                </a:lnTo>
                <a:lnTo>
                  <a:pt x="1079916" y="727289"/>
                </a:lnTo>
                <a:lnTo>
                  <a:pt x="0" y="7272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873417" y="5819692"/>
            <a:ext cx="1774308" cy="1774308"/>
          </a:xfrm>
          <a:custGeom>
            <a:avLst/>
            <a:gdLst/>
            <a:ahLst/>
            <a:cxnLst/>
            <a:rect l="l" t="t" r="r" b="b"/>
            <a:pathLst>
              <a:path w="1774308" h="1774308">
                <a:moveTo>
                  <a:pt x="0" y="0"/>
                </a:moveTo>
                <a:lnTo>
                  <a:pt x="1774308" y="0"/>
                </a:lnTo>
                <a:lnTo>
                  <a:pt x="1774308" y="1774308"/>
                </a:lnTo>
                <a:lnTo>
                  <a:pt x="0" y="17743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642188" y="1326462"/>
            <a:ext cx="8876653" cy="571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8"/>
              </a:lnSpc>
              <a:spcBef>
                <a:spcPct val="0"/>
              </a:spcBef>
            </a:pPr>
            <a:r>
              <a:rPr lang="en-US" sz="337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ALUR UPLOAD BERKAS PERSYARATAN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2105" y="4720607"/>
            <a:ext cx="2894879" cy="90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  <a:spcBef>
                <a:spcPct val="0"/>
              </a:spcBef>
            </a:pPr>
            <a:r>
              <a:rPr lang="en-US" sz="214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Operator sekolah login menggunakan akun murid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81527" y="4707683"/>
            <a:ext cx="3156851" cy="914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1"/>
              </a:lnSpc>
              <a:spcBef>
                <a:spcPct val="0"/>
              </a:spcBef>
            </a:pPr>
            <a:r>
              <a:rPr lang="en-US" sz="21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Scan berkas file persyaratan sesuai juknis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42119" y="4686001"/>
            <a:ext cx="3156851" cy="914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1"/>
              </a:lnSpc>
              <a:spcBef>
                <a:spcPct val="0"/>
              </a:spcBef>
            </a:pPr>
            <a:r>
              <a:rPr lang="en-US" sz="21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Upload ke aplikasi SPMB Online sesuai jenis dokumennya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703871" y="4686001"/>
            <a:ext cx="3156851" cy="121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1"/>
              </a:lnSpc>
            </a:pPr>
            <a:r>
              <a:rPr lang="en-US" sz="21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 jalur sesuai tahapan yang ada</a:t>
            </a:r>
          </a:p>
          <a:p>
            <a:pPr algn="ctr">
              <a:lnSpc>
                <a:spcPts val="2391"/>
              </a:lnSpc>
              <a:spcBef>
                <a:spcPct val="0"/>
              </a:spcBef>
            </a:pPr>
            <a:r>
              <a:rPr lang="en-US" sz="21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 Prestasi, Afirmasi, Mutasi , Domisili 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42119" y="7755053"/>
            <a:ext cx="3156851" cy="619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1"/>
              </a:lnSpc>
              <a:spcBef>
                <a:spcPct val="0"/>
              </a:spcBef>
            </a:pPr>
            <a:r>
              <a:rPr lang="en-US" sz="21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 sekolah sesuai dengan yang dituju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82145" y="7794025"/>
            <a:ext cx="3156851" cy="323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1"/>
              </a:lnSpc>
              <a:spcBef>
                <a:spcPct val="0"/>
              </a:spcBef>
            </a:pPr>
            <a:r>
              <a:rPr lang="en-US" sz="21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Cetak bukti daftar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781</Words>
  <Application>Microsoft Office PowerPoint</Application>
  <PresentationFormat>Custom</PresentationFormat>
  <Paragraphs>57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Poppins</vt:lpstr>
      <vt:lpstr>League Spartan</vt:lpstr>
      <vt:lpstr>Calibri</vt:lpstr>
      <vt:lpstr>Poppins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Teknis aplikasi spmb online kabupaten bondowo</dc:title>
  <cp:lastModifiedBy>septian dwiky</cp:lastModifiedBy>
  <cp:revision>3</cp:revision>
  <dcterms:created xsi:type="dcterms:W3CDTF">2006-08-16T00:00:00Z</dcterms:created>
  <dcterms:modified xsi:type="dcterms:W3CDTF">2026-05-25T04:02:19Z</dcterms:modified>
  <dc:identifier>DAHKG9ZzR20</dc:identifier>
</cp:coreProperties>
</file>